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7" r:id="rId3"/>
    <p:sldId id="259" r:id="rId4"/>
    <p:sldId id="258" r:id="rId5"/>
    <p:sldId id="260" r:id="rId6"/>
    <p:sldId id="261" r:id="rId7"/>
    <p:sldId id="274" r:id="rId8"/>
    <p:sldId id="276" r:id="rId9"/>
    <p:sldId id="277" r:id="rId10"/>
    <p:sldId id="275" r:id="rId11"/>
    <p:sldId id="263" r:id="rId12"/>
    <p:sldId id="266" r:id="rId13"/>
    <p:sldId id="273" r:id="rId14"/>
    <p:sldId id="264" r:id="rId15"/>
    <p:sldId id="270" r:id="rId16"/>
    <p:sldId id="265" r:id="rId17"/>
    <p:sldId id="272" r:id="rId18"/>
    <p:sldId id="269"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CB6D6B"/>
    <a:srgbClr val="969696"/>
    <a:srgbClr val="66CCFF"/>
    <a:srgbClr val="66FFFF"/>
    <a:srgbClr val="27A9C3"/>
    <a:srgbClr val="37BCD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041" autoAdjust="0"/>
  </p:normalViewPr>
  <p:slideViewPr>
    <p:cSldViewPr>
      <p:cViewPr>
        <p:scale>
          <a:sx n="65" d="100"/>
          <a:sy n="65" d="100"/>
        </p:scale>
        <p:origin x="-2970" y="-105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nb-NO"/>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6862CC42-0DD8-4BBF-A5FF-9A1F72FDA457}" type="datetimeFigureOut">
              <a:rPr lang="nb-NO"/>
              <a:pPr>
                <a:defRPr/>
              </a:pPr>
              <a:t>08.08.2011</a:t>
            </a:fld>
            <a:endParaRPr lang="nb-NO"/>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nb-NO"/>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8E28C6E0-FFBC-4890-9052-8CFF5AFB7CC9}" type="slidenum">
              <a:rPr lang="nb-NO"/>
              <a:pPr>
                <a:defRPr/>
              </a:pPr>
              <a:t>‹#›</a:t>
            </a:fld>
            <a:endParaRPr lang="nb-NO"/>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Plassholder for lysbilde 1"/>
          <p:cNvSpPr>
            <a:spLocks noGrp="1" noRot="1" noChangeAspect="1"/>
          </p:cNvSpPr>
          <p:nvPr>
            <p:ph type="sldImg"/>
          </p:nvPr>
        </p:nvSpPr>
        <p:spPr>
          <a:ln/>
        </p:spPr>
      </p:sp>
      <p:sp>
        <p:nvSpPr>
          <p:cNvPr id="15362" name="Plassholder for notater 2"/>
          <p:cNvSpPr>
            <a:spLocks noGrp="1"/>
          </p:cNvSpPr>
          <p:nvPr>
            <p:ph type="body" idx="1"/>
          </p:nvPr>
        </p:nvSpPr>
        <p:spPr>
          <a:noFill/>
          <a:ln/>
        </p:spPr>
        <p:txBody>
          <a:bodyPr/>
          <a:lstStyle/>
          <a:p>
            <a:endParaRPr lang="nb-NO" smtClean="0"/>
          </a:p>
        </p:txBody>
      </p:sp>
      <p:sp>
        <p:nvSpPr>
          <p:cNvPr id="15363" name="Plassholder for lysbildenummer 3"/>
          <p:cNvSpPr>
            <a:spLocks noGrp="1"/>
          </p:cNvSpPr>
          <p:nvPr>
            <p:ph type="sldNum" sz="quarter" idx="5"/>
          </p:nvPr>
        </p:nvSpPr>
        <p:spPr>
          <a:noFill/>
        </p:spPr>
        <p:txBody>
          <a:bodyPr/>
          <a:lstStyle/>
          <a:p>
            <a:fld id="{1A5F5E28-1C9D-4853-9A13-29C76E29A75C}" type="slidenum">
              <a:rPr lang="nb-NO" smtClean="0"/>
              <a:pPr/>
              <a:t>1</a:t>
            </a:fld>
            <a:endParaRPr lang="nb-NO"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p:spPr>
        <p:txBody>
          <a:bodyPr/>
          <a:lstStyle/>
          <a:p>
            <a:pPr>
              <a:lnSpc>
                <a:spcPct val="80000"/>
              </a:lnSpc>
            </a:pPr>
            <a:r>
              <a:rPr lang="en-GB" sz="1000" smtClean="0"/>
              <a:t>COMPARISON</a:t>
            </a:r>
            <a:br>
              <a:rPr lang="en-GB" sz="1000" smtClean="0"/>
            </a:br>
            <a:r>
              <a:rPr lang="en-GB" sz="1000" smtClean="0"/>
              <a:t>The comparison module in the DDI allows for comparing variables and the components they are composed of, like concepts, questions, categories codes and universes.</a:t>
            </a:r>
          </a:p>
          <a:p>
            <a:pPr>
              <a:lnSpc>
                <a:spcPct val="80000"/>
              </a:lnSpc>
            </a:pPr>
            <a:r>
              <a:rPr lang="en-GB" sz="1000" smtClean="0"/>
              <a:t>The </a:t>
            </a:r>
            <a:r>
              <a:rPr lang="en-GB" sz="1000" i="1" smtClean="0"/>
              <a:t>comparative</a:t>
            </a:r>
            <a:r>
              <a:rPr lang="en-GB" sz="1000" smtClean="0"/>
              <a:t> module contains maps for all these elements, which maps comparable elements from two different schemes, e.g. to different variables from two different variable schemes. It also contains a source scheme reference, as well as a target scheme reference.</a:t>
            </a:r>
          </a:p>
          <a:p>
            <a:pPr>
              <a:lnSpc>
                <a:spcPct val="80000"/>
              </a:lnSpc>
            </a:pPr>
            <a:r>
              <a:rPr lang="en-GB" sz="1000" i="1" smtClean="0"/>
              <a:t>Elements of a study unit can be compared to those of a group or sub-group, or to an external standard, eg. ISCO08. The comparison module also allows for comparison between schemes in a resource package. It describes how two elements (source and target) relate to each other. In the current version of DDI3, DDI3.1 the following can be compared:</a:t>
            </a:r>
          </a:p>
          <a:p>
            <a:pPr>
              <a:lnSpc>
                <a:spcPct val="80000"/>
              </a:lnSpc>
            </a:pPr>
            <a:r>
              <a:rPr lang="en-GB" sz="1000" i="1" smtClean="0"/>
              <a:t>Concept</a:t>
            </a:r>
          </a:p>
          <a:p>
            <a:pPr>
              <a:lnSpc>
                <a:spcPct val="80000"/>
              </a:lnSpc>
            </a:pPr>
            <a:r>
              <a:rPr lang="en-GB" sz="1000" i="1" smtClean="0"/>
              <a:t>Variables</a:t>
            </a:r>
          </a:p>
          <a:p>
            <a:pPr>
              <a:lnSpc>
                <a:spcPct val="80000"/>
              </a:lnSpc>
            </a:pPr>
            <a:r>
              <a:rPr lang="en-GB" sz="1000" i="1" smtClean="0"/>
              <a:t>Questions</a:t>
            </a:r>
          </a:p>
          <a:p>
            <a:pPr>
              <a:lnSpc>
                <a:spcPct val="80000"/>
              </a:lnSpc>
            </a:pPr>
            <a:r>
              <a:rPr lang="en-GB" sz="1000" i="1" smtClean="0"/>
              <a:t>Categories</a:t>
            </a:r>
          </a:p>
          <a:p>
            <a:pPr>
              <a:lnSpc>
                <a:spcPct val="80000"/>
              </a:lnSpc>
            </a:pPr>
            <a:r>
              <a:rPr lang="en-GB" sz="1000" i="1" smtClean="0"/>
              <a:t>Codes</a:t>
            </a:r>
          </a:p>
          <a:p>
            <a:pPr>
              <a:lnSpc>
                <a:spcPct val="80000"/>
              </a:lnSpc>
            </a:pPr>
            <a:r>
              <a:rPr lang="en-GB" sz="1000" i="1" smtClean="0"/>
              <a:t>Universes (target population for a questionnaire item) Concept</a:t>
            </a:r>
          </a:p>
          <a:p>
            <a:pPr>
              <a:lnSpc>
                <a:spcPct val="80000"/>
              </a:lnSpc>
            </a:pPr>
            <a:r>
              <a:rPr lang="en-GB" sz="1000" i="1" smtClean="0"/>
              <a:t>Variables</a:t>
            </a:r>
          </a:p>
          <a:p>
            <a:pPr>
              <a:lnSpc>
                <a:spcPct val="80000"/>
              </a:lnSpc>
            </a:pPr>
            <a:r>
              <a:rPr lang="en-GB" sz="1000" i="1" smtClean="0"/>
              <a:t>Questions</a:t>
            </a:r>
          </a:p>
          <a:p>
            <a:pPr>
              <a:lnSpc>
                <a:spcPct val="80000"/>
              </a:lnSpc>
            </a:pPr>
            <a:r>
              <a:rPr lang="en-GB" sz="1000" i="1" smtClean="0"/>
              <a:t>Categories</a:t>
            </a:r>
          </a:p>
          <a:p>
            <a:pPr>
              <a:lnSpc>
                <a:spcPct val="80000"/>
              </a:lnSpc>
            </a:pPr>
            <a:r>
              <a:rPr lang="en-GB" sz="1000" i="1" smtClean="0"/>
              <a:t>Codes</a:t>
            </a:r>
          </a:p>
          <a:p>
            <a:pPr>
              <a:lnSpc>
                <a:spcPct val="80000"/>
              </a:lnSpc>
            </a:pPr>
            <a:r>
              <a:rPr lang="en-GB" sz="1000" i="1" smtClean="0"/>
              <a:t>Universes (target population for a questionnaire item) Concept</a:t>
            </a:r>
          </a:p>
          <a:p>
            <a:pPr>
              <a:lnSpc>
                <a:spcPct val="80000"/>
              </a:lnSpc>
            </a:pPr>
            <a:r>
              <a:rPr lang="en-GB" sz="1000" i="1" smtClean="0"/>
              <a:t>Variables</a:t>
            </a:r>
          </a:p>
          <a:p>
            <a:pPr>
              <a:lnSpc>
                <a:spcPct val="80000"/>
              </a:lnSpc>
            </a:pPr>
            <a:r>
              <a:rPr lang="en-GB" sz="1000" i="1" smtClean="0"/>
              <a:t>Questions</a:t>
            </a:r>
          </a:p>
          <a:p>
            <a:pPr>
              <a:lnSpc>
                <a:spcPct val="80000"/>
              </a:lnSpc>
            </a:pPr>
            <a:r>
              <a:rPr lang="en-GB" sz="1000" i="1" smtClean="0"/>
              <a:t>Categories</a:t>
            </a:r>
          </a:p>
          <a:p>
            <a:pPr>
              <a:lnSpc>
                <a:spcPct val="80000"/>
              </a:lnSpc>
            </a:pPr>
            <a:r>
              <a:rPr lang="en-GB" sz="1000" i="1" smtClean="0"/>
              <a:t>Codes</a:t>
            </a:r>
          </a:p>
          <a:p>
            <a:pPr>
              <a:lnSpc>
                <a:spcPct val="80000"/>
              </a:lnSpc>
            </a:pPr>
            <a:r>
              <a:rPr lang="en-GB" sz="1000" i="1" smtClean="0"/>
              <a:t>Universes (target population for a questionnaire item)</a:t>
            </a:r>
            <a:endParaRPr lang="nb-NO" sz="1000" i="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p:spPr>
        <p:txBody>
          <a:bodyPr/>
          <a:lstStyle/>
          <a:p>
            <a:pPr>
              <a:lnSpc>
                <a:spcPct val="80000"/>
              </a:lnSpc>
            </a:pPr>
            <a:r>
              <a:rPr lang="en-GB" sz="1000" smtClean="0"/>
              <a:t>COMPARISON</a:t>
            </a:r>
            <a:br>
              <a:rPr lang="en-GB" sz="1000" smtClean="0"/>
            </a:br>
            <a:r>
              <a:rPr lang="en-GB" sz="1000" smtClean="0"/>
              <a:t>The comparison module in the DDI allows for comparing variables and the components they are composed of, like concepts, questions, categories codes and universes.</a:t>
            </a:r>
          </a:p>
          <a:p>
            <a:pPr>
              <a:lnSpc>
                <a:spcPct val="80000"/>
              </a:lnSpc>
            </a:pPr>
            <a:r>
              <a:rPr lang="en-GB" sz="1000" smtClean="0"/>
              <a:t>The comparative module contains maps for all these elements, which maps comparable elements from two different schemes, e.g. to different variables from two different variable schemes. It also contains a source scheme reference, as well as a target scheme reference.</a:t>
            </a:r>
          </a:p>
          <a:p>
            <a:pPr>
              <a:lnSpc>
                <a:spcPct val="80000"/>
              </a:lnSpc>
            </a:pPr>
            <a:r>
              <a:rPr lang="en-GB" sz="1000" smtClean="0"/>
              <a:t>Elements of a study unit can be compared to those of a group or sub-group, or to an external standard, eg. ISCO08. The comparison module also allows for comparison between schemes in a resource package. It describes how two elements (source and target) relate to each other. In the current version of DDI3, DDI3.1 the following can be compared:</a:t>
            </a:r>
          </a:p>
          <a:p>
            <a:pPr>
              <a:lnSpc>
                <a:spcPct val="80000"/>
              </a:lnSpc>
            </a:pPr>
            <a:r>
              <a:rPr lang="en-GB" sz="1000" smtClean="0"/>
              <a:t>Concept</a:t>
            </a:r>
          </a:p>
          <a:p>
            <a:pPr>
              <a:lnSpc>
                <a:spcPct val="80000"/>
              </a:lnSpc>
            </a:pPr>
            <a:r>
              <a:rPr lang="en-GB" sz="1000" smtClean="0"/>
              <a:t>Variables</a:t>
            </a:r>
          </a:p>
          <a:p>
            <a:pPr>
              <a:lnSpc>
                <a:spcPct val="80000"/>
              </a:lnSpc>
            </a:pPr>
            <a:r>
              <a:rPr lang="en-GB" sz="1000" smtClean="0"/>
              <a:t>Questions</a:t>
            </a:r>
          </a:p>
          <a:p>
            <a:pPr>
              <a:lnSpc>
                <a:spcPct val="80000"/>
              </a:lnSpc>
            </a:pPr>
            <a:r>
              <a:rPr lang="en-GB" sz="1000" smtClean="0"/>
              <a:t>Categories</a:t>
            </a:r>
          </a:p>
          <a:p>
            <a:pPr>
              <a:lnSpc>
                <a:spcPct val="80000"/>
              </a:lnSpc>
            </a:pPr>
            <a:r>
              <a:rPr lang="en-GB" sz="1000" smtClean="0"/>
              <a:t>Codes</a:t>
            </a:r>
          </a:p>
          <a:p>
            <a:pPr>
              <a:lnSpc>
                <a:spcPct val="80000"/>
              </a:lnSpc>
            </a:pPr>
            <a:r>
              <a:rPr lang="en-GB" sz="1000" smtClean="0"/>
              <a:t>Universes (target population for a questionnaire item)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p:spPr>
        <p:txBody>
          <a:bodyPr/>
          <a:lstStyle/>
          <a:p>
            <a:r>
              <a:rPr lang="nb-NO" smtClean="0"/>
              <a:t>- For instance someone that might be interested in building a metadata bank on education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p:spPr>
        <p:txBody>
          <a:bodyPr/>
          <a:lstStyle/>
          <a:p>
            <a:r>
              <a:rPr lang="nb-NO" smtClean="0"/>
              <a:t>- For instance someone that might be interested in building a metadata bank on education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lnSpc>
                <a:spcPct val="90000"/>
              </a:lnSpc>
            </a:pPr>
            <a:r>
              <a:rPr lang="en-GB" smtClean="0"/>
              <a:t>The </a:t>
            </a:r>
            <a:r>
              <a:rPr lang="en-US" smtClean="0"/>
              <a:t>effort of creating the DDI started as Inter-University Consortium for Social and Political Research, ICPSR, gathered a small international group at the IASSIST conference in Quebec City in 1995.</a:t>
            </a:r>
            <a:r>
              <a:rPr lang="en-GB" smtClean="0"/>
              <a:t> The Alliance is a self-sustaining membership organization with members from within the social science data archive and statistics producers. </a:t>
            </a:r>
          </a:p>
          <a:p>
            <a:pPr eaLnBrk="1" hangingPunct="1">
              <a:lnSpc>
                <a:spcPct val="90000"/>
              </a:lnSpc>
            </a:pPr>
            <a:endParaRPr lang="en-GB" smtClean="0"/>
          </a:p>
          <a:p>
            <a:pPr eaLnBrk="1" hangingPunct="1">
              <a:lnSpc>
                <a:spcPct val="90000"/>
              </a:lnSpc>
            </a:pPr>
            <a:r>
              <a:rPr lang="en-GB" smtClean="0"/>
              <a:t>The first, </a:t>
            </a:r>
            <a:r>
              <a:rPr lang="en-US" smtClean="0"/>
              <a:t>mainly document- and codebook centric</a:t>
            </a:r>
            <a:r>
              <a:rPr lang="en-GB" smtClean="0"/>
              <a:t> version of the DDI metadata standard was</a:t>
            </a:r>
            <a:r>
              <a:rPr lang="en-US" smtClean="0"/>
              <a:t> published in 2000. </a:t>
            </a:r>
          </a:p>
          <a:p>
            <a:pPr eaLnBrk="1" hangingPunct="1">
              <a:lnSpc>
                <a:spcPct val="90000"/>
              </a:lnSpc>
            </a:pPr>
            <a:endParaRPr lang="en-GB" smtClean="0"/>
          </a:p>
          <a:p>
            <a:pPr eaLnBrk="1" hangingPunct="1">
              <a:lnSpc>
                <a:spcPct val="90000"/>
              </a:lnSpc>
            </a:pPr>
            <a:r>
              <a:rPr lang="en-GB" smtClean="0"/>
              <a:t>Major improvements within the development of the DDI came with the DDI-Lifecycle, where focus is put on the complete data lifecylce, the ability to document collections of studies, comparison. DDI-Lifecycle has a modular design covering the different stages of the data lifecycle.</a:t>
            </a:r>
            <a:br>
              <a:rPr lang="en-GB" smtClean="0"/>
            </a:br>
            <a:r>
              <a:rPr lang="nb-NO" smtClean="0"/>
              <a:t/>
            </a:r>
            <a:br>
              <a:rPr lang="nb-NO" smtClean="0"/>
            </a:br>
            <a:r>
              <a:rPr lang="nb-NO" smtClean="0"/>
              <a:t>Extensible Markup Language (XML) is a simple, very flexible text format, originally designed to meet the challenges of large-scale electronic publishing, XML is also playing an increasingly important role in the exchange of a wide variety of data on the Web and elsewhere. </a:t>
            </a:r>
          </a:p>
          <a:p>
            <a:pPr eaLnBrk="1" hangingPunct="1">
              <a:lnSpc>
                <a:spcPct val="90000"/>
              </a:lnSpc>
            </a:pPr>
            <a:endParaRPr lang="nb-NO" smtClean="0"/>
          </a:p>
          <a:p>
            <a:pPr eaLnBrk="1" hangingPunct="1">
              <a:lnSpc>
                <a:spcPct val="90000"/>
              </a:lnSpc>
            </a:pPr>
            <a:r>
              <a:rPr lang="en-US" smtClean="0"/>
              <a:t>Content is formally structured, the form is standardized in XML</a:t>
            </a:r>
          </a:p>
          <a:p>
            <a:pPr eaLnBrk="1" hangingPunct="1">
              <a:lnSpc>
                <a:spcPct val="90000"/>
              </a:lnSpc>
            </a:pPr>
            <a:r>
              <a:rPr lang="en-US" smtClean="0"/>
              <a:t>XML is a system-independent format</a:t>
            </a:r>
          </a:p>
          <a:p>
            <a:pPr lvl="1" eaLnBrk="1" hangingPunct="1">
              <a:lnSpc>
                <a:spcPct val="90000"/>
              </a:lnSpc>
            </a:pPr>
            <a:r>
              <a:rPr lang="en-US" smtClean="0"/>
              <a:t>Exchange</a:t>
            </a:r>
          </a:p>
          <a:p>
            <a:pPr lvl="1" eaLnBrk="1" hangingPunct="1">
              <a:lnSpc>
                <a:spcPct val="90000"/>
              </a:lnSpc>
            </a:pPr>
            <a:r>
              <a:rPr lang="en-US" smtClean="0"/>
              <a:t>Preservation</a:t>
            </a:r>
            <a:endParaRPr lang="nb-NO" smtClean="0"/>
          </a:p>
          <a:p>
            <a:pPr lvl="1" eaLnBrk="1" hangingPunct="1">
              <a:lnSpc>
                <a:spcPct val="90000"/>
              </a:lnSpc>
            </a:pPr>
            <a:endParaRPr lang="en-US" smtClean="0"/>
          </a:p>
          <a:p>
            <a:pPr lvl="1" eaLnBrk="1" hangingPunct="1">
              <a:lnSpc>
                <a:spcPct val="90000"/>
              </a:lnSpc>
            </a:pPr>
            <a:r>
              <a:rPr lang="en-US" smtClean="0"/>
              <a:t>The DDI is not a tool, but a metadata structure on which tools can be built</a:t>
            </a:r>
            <a:endParaRPr lang="nb-NO"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r>
              <a:rPr lang="en-GB" smtClean="0"/>
              <a:t>Every stage in the data life cycle can be documented separately in modules which contain detailed and structured schemes for metadata markup in XML. Once the documentation elements are entered in DDI, they can be combined in various ways,  and serve  a variety of purposes. </a:t>
            </a:r>
          </a:p>
          <a:p>
            <a:pPr eaLnBrk="1" hangingPunct="1"/>
            <a:endParaRPr lang="nb-NO" smtClean="0"/>
          </a:p>
          <a:p>
            <a:pPr eaLnBrk="1" hangingPunct="1"/>
            <a:r>
              <a:rPr lang="en-GB" smtClean="0"/>
              <a:t>Instance, StudyUnit and Group – containing top level elements Group, ResourcePackage and LocalHoldingPackage, are packing modules which structure metadata rather than contain unique metadata items</a:t>
            </a:r>
            <a:endParaRPr lang="nb-NO"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r>
              <a:rPr lang="en-GB" smtClean="0"/>
              <a:t>Metadata structured in DDI represent ‘atomised’ elements entered in a standardised structure. The DDI can act as a backbone for metadata structuring that allows for many possibilities.  Concept, question, and variable banks can be created on basis of the DDI structure. Software tools that understand DDI can be built to assist metadata-driven questionnaire design, question delivery, and online data exploration, comparison and analyses. </a:t>
            </a:r>
          </a:p>
          <a:p>
            <a:pPr eaLnBrk="1" hangingPunct="1"/>
            <a:r>
              <a:rPr lang="en-GB" smtClean="0"/>
              <a:t>Metadata structured in DDI can easily be shared and exchanged, and study-independent repositories sharing. This supports consistent use of metadata, e.g. standards, concepts, questions and variable definitions across organisations. </a:t>
            </a:r>
            <a:endParaRPr lang="nb-NO"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a:ln/>
        </p:spPr>
      </p:sp>
      <p:sp>
        <p:nvSpPr>
          <p:cNvPr id="25602" name="Notes Placeholder 2"/>
          <p:cNvSpPr>
            <a:spLocks noGrp="1"/>
          </p:cNvSpPr>
          <p:nvPr>
            <p:ph type="body" idx="1"/>
          </p:nvPr>
        </p:nvSpPr>
        <p:spPr>
          <a:noFill/>
          <a:ln/>
        </p:spPr>
        <p:txBody>
          <a:bodyPr/>
          <a:lstStyle/>
          <a:p>
            <a:r>
              <a:rPr lang="en-GB" smtClean="0"/>
              <a:t>ISCED is an international standard for coding of education developed by UNESCO and OECD. The intention is that the standard can be used for mapping of educational enrolment, as well as educational attainment. The basic classification unit for ISCED is educational programmes within each country’s national education system. The basic criterion for coding of educational programmes into ISCED levels is complexity of content. This is, however, difficult to measure, end proxy criteria are used. Educational attainment is defined as highest level of education completed. Typically, this represents the highest programme attended with full completion.</a:t>
            </a:r>
          </a:p>
        </p:txBody>
      </p:sp>
      <p:sp>
        <p:nvSpPr>
          <p:cNvPr id="25603" name="Slide Number Placeholder 3"/>
          <p:cNvSpPr>
            <a:spLocks noGrp="1"/>
          </p:cNvSpPr>
          <p:nvPr>
            <p:ph type="sldNum" sz="quarter" idx="5"/>
          </p:nvPr>
        </p:nvSpPr>
        <p:spPr>
          <a:noFill/>
        </p:spPr>
        <p:txBody>
          <a:bodyPr/>
          <a:lstStyle/>
          <a:p>
            <a:fld id="{1F8548F6-E63E-48B2-A304-B5E566CD4D31}" type="slidenum">
              <a:rPr lang="nb-NO" smtClean="0"/>
              <a:pPr/>
              <a:t>7</a:t>
            </a:fld>
            <a:endParaRPr lang="nb-NO"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a:ln/>
        </p:spPr>
      </p:sp>
      <p:sp>
        <p:nvSpPr>
          <p:cNvPr id="28674" name="Notes Placeholder 2"/>
          <p:cNvSpPr>
            <a:spLocks noGrp="1"/>
          </p:cNvSpPr>
          <p:nvPr>
            <p:ph type="body" idx="1"/>
          </p:nvPr>
        </p:nvSpPr>
        <p:spPr>
          <a:noFill/>
          <a:ln/>
        </p:spPr>
        <p:txBody>
          <a:bodyPr/>
          <a:lstStyle/>
          <a:p>
            <a:r>
              <a:rPr lang="nb-NO" smtClean="0"/>
              <a:t>In the following we’ll focus on the first two items</a:t>
            </a:r>
            <a:endParaRPr lang="en-GB" smtClean="0"/>
          </a:p>
        </p:txBody>
      </p:sp>
      <p:sp>
        <p:nvSpPr>
          <p:cNvPr id="28675" name="Slide Number Placeholder 3"/>
          <p:cNvSpPr>
            <a:spLocks noGrp="1"/>
          </p:cNvSpPr>
          <p:nvPr>
            <p:ph type="sldNum" sz="quarter" idx="5"/>
          </p:nvPr>
        </p:nvSpPr>
        <p:spPr>
          <a:noFill/>
        </p:spPr>
        <p:txBody>
          <a:bodyPr/>
          <a:lstStyle/>
          <a:p>
            <a:fld id="{EFD7933F-A191-473B-BE06-94106FC459C9}" type="slidenum">
              <a:rPr lang="nb-NO" smtClean="0"/>
              <a:pPr/>
              <a:t>9</a:t>
            </a:fld>
            <a:endParaRPr lang="nb-NO"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p:spPr>
        <p:txBody>
          <a:bodyPr/>
          <a:lstStyle/>
          <a:p>
            <a:r>
              <a:rPr lang="nb-NO" smtClean="0"/>
              <a:t>The new approach was implemented along with the ESS round 5 where data will be published in October 2011</a:t>
            </a:r>
          </a:p>
          <a:p>
            <a:r>
              <a:rPr lang="nb-NO" smtClean="0"/>
              <a:t>The upgrade was performed winter 2010/2011</a:t>
            </a:r>
          </a:p>
          <a:p>
            <a:endParaRPr lang="en-GB" smtClean="0"/>
          </a:p>
        </p:txBody>
      </p:sp>
      <p:sp>
        <p:nvSpPr>
          <p:cNvPr id="30723" name="Slide Number Placeholder 3"/>
          <p:cNvSpPr>
            <a:spLocks noGrp="1"/>
          </p:cNvSpPr>
          <p:nvPr>
            <p:ph type="sldNum" sz="quarter" idx="5"/>
          </p:nvPr>
        </p:nvSpPr>
        <p:spPr>
          <a:noFill/>
        </p:spPr>
        <p:txBody>
          <a:bodyPr/>
          <a:lstStyle/>
          <a:p>
            <a:fld id="{B70B5601-7A20-4313-A3C7-21FEC620A3BB}" type="slidenum">
              <a:rPr lang="nb-NO" smtClean="0"/>
              <a:pPr/>
              <a:t>10</a:t>
            </a:fld>
            <a:endParaRPr lang="nb-NO"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p:spPr>
        <p:txBody>
          <a:bodyPr/>
          <a:lstStyle/>
          <a:p>
            <a:pPr eaLnBrk="1" hangingPunct="1"/>
            <a:r>
              <a:rPr lang="nb-NO" smtClean="0"/>
              <a:t>The blue coloured bubbles represent new versions of metadata elements like concept, question, categories etc.</a:t>
            </a:r>
          </a:p>
          <a:p>
            <a:pPr eaLnBrk="1" hangingPunct="1"/>
            <a:r>
              <a:rPr lang="nb-NO" smtClean="0"/>
              <a:t>White coulour indicates metadata elements like concepts, questions etc. that are identical and may be reused by reference for variables from a new datacollection (right corner at the bottom) or for variables that are republished (left corner at the top).</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p:spPr>
        <p:txBody>
          <a:bodyPr/>
          <a:lstStyle/>
          <a:p>
            <a:pPr eaLnBrk="1" hangingPunct="1"/>
            <a:r>
              <a:rPr lang="nb-NO" smtClean="0"/>
              <a:t>The blue coloured bubbles represent new versions of metadata elements like concept, question, categories etc.</a:t>
            </a:r>
          </a:p>
          <a:p>
            <a:pPr eaLnBrk="1" hangingPunct="1"/>
            <a:r>
              <a:rPr lang="nb-NO" smtClean="0"/>
              <a:t>White coulour indicates metadata elements like concepts, questions etc. that are identical and may be reused by reference for variables from a new datacollection (right corner at the bottom) or for variables that are republished (left corner at the top).</a:t>
            </a:r>
          </a:p>
          <a:p>
            <a:pPr eaLnBrk="1" hangingPunct="1"/>
            <a:endParaRPr lang="nb-NO" smtClean="0"/>
          </a:p>
          <a:p>
            <a:pPr eaLnBrk="1" hangingPunct="1"/>
            <a:r>
              <a:rPr lang="nb-NO" smtClean="0"/>
              <a:t>The red lines represent the references to existing metadata elements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291EE1A-5103-46DD-9D7D-9A4B74660E2A}" type="datetimeFigureOut">
              <a:rPr lang="en-GB"/>
              <a:pPr>
                <a:defRPr/>
              </a:pPr>
              <a:t>08/08/2011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DEE1241-C12C-4EC6-9882-ED796DB51EC1}"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A4F7763-D846-4090-AF7B-C735C0F2AF19}" type="datetimeFigureOut">
              <a:rPr lang="en-GB"/>
              <a:pPr>
                <a:defRPr/>
              </a:pPr>
              <a:t>08/08/2011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E4058C6E-0BD3-4F74-A03A-E6045E0C1991}"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7EF94FD-8C60-472D-9B69-97E19AB9D835}" type="datetimeFigureOut">
              <a:rPr lang="en-GB"/>
              <a:pPr>
                <a:defRPr/>
              </a:pPr>
              <a:t>08/08/2011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8E34787-5CBD-46CF-B5A2-FA00DD1BE2F3}"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6DEDE25F-E781-40A4-9395-108A3810792E}" type="datetimeFigureOut">
              <a:rPr lang="en-GB"/>
              <a:pPr>
                <a:defRPr/>
              </a:pPr>
              <a:t>08/08/2011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F02563AF-8BF0-4475-BD86-158A7DD20099}"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5D2386B-8982-48CD-B0DC-70CA4825284B}" type="datetimeFigureOut">
              <a:rPr lang="en-GB"/>
              <a:pPr>
                <a:defRPr/>
              </a:pPr>
              <a:t>08/08/2011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4FC4B03F-0550-4519-B142-ADA1EA95474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F3CC7211-C35E-4510-AB47-ACC120761C64}" type="datetimeFigureOut">
              <a:rPr lang="en-GB"/>
              <a:pPr>
                <a:defRPr/>
              </a:pPr>
              <a:t>08/08/2011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B8D4C6F-FD51-42A5-A559-8DAC47AA1FA6}"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54C45241-B127-4A68-A53B-FD8BDA090D35}" type="datetimeFigureOut">
              <a:rPr lang="en-GB"/>
              <a:pPr>
                <a:defRPr/>
              </a:pPr>
              <a:t>08/08/2011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455581F-0384-470B-A479-FF3D2351D86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9EB90664-8650-4897-8A73-00A540CBA507}" type="datetimeFigureOut">
              <a:rPr lang="en-GB"/>
              <a:pPr>
                <a:defRPr/>
              </a:pPr>
              <a:t>08/08/2011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C43423E4-D5F1-4032-8153-0606C78F719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9D2DE2-0101-4E26-B000-08D9D76E4D0E}" type="datetimeFigureOut">
              <a:rPr lang="en-GB"/>
              <a:pPr>
                <a:defRPr/>
              </a:pPr>
              <a:t>08/08/2011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5C76C864-E327-42A3-B739-469459DFCF5E}"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49FAF1-48FA-46A7-A964-0894BC67F2B1}" type="datetimeFigureOut">
              <a:rPr lang="en-GB"/>
              <a:pPr>
                <a:defRPr/>
              </a:pPr>
              <a:t>08/08/2011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BED8C32-ECE7-42BF-9607-C7DB2BA38FF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51FCB08-B67D-4236-AD4E-58803F410888}" type="datetimeFigureOut">
              <a:rPr lang="en-GB"/>
              <a:pPr>
                <a:defRPr/>
              </a:pPr>
              <a:t>08/08/2011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ABDCA32-A9A5-44E2-9FFB-D18A072871AC}"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980C0FC9-54D8-49D4-9EFF-844F31FB7ED4}" type="datetimeFigureOut">
              <a:rPr lang="en-GB"/>
              <a:pPr>
                <a:defRPr/>
              </a:pPr>
              <a:t>08/08/2011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7EEA60E3-1CF9-4E1C-8454-C86535DAFFA9}"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europeansocialsurvey.org/index.php"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Box 3"/>
          <p:cNvSpPr txBox="1">
            <a:spLocks noChangeArrowheads="1"/>
          </p:cNvSpPr>
          <p:nvPr/>
        </p:nvSpPr>
        <p:spPr bwMode="auto">
          <a:xfrm>
            <a:off x="971550" y="765175"/>
            <a:ext cx="7486650" cy="3784600"/>
          </a:xfrm>
          <a:prstGeom prst="rect">
            <a:avLst/>
          </a:prstGeom>
          <a:noFill/>
          <a:ln w="9525">
            <a:noFill/>
            <a:miter lim="800000"/>
            <a:headEnd/>
            <a:tailEnd/>
          </a:ln>
        </p:spPr>
        <p:txBody>
          <a:bodyPr>
            <a:spAutoFit/>
          </a:bodyPr>
          <a:lstStyle/>
          <a:p>
            <a:r>
              <a:rPr lang="nb-NO" sz="3200">
                <a:solidFill>
                  <a:srgbClr val="002060"/>
                </a:solidFill>
                <a:latin typeface="Verdana" pitchFamily="34" charset="0"/>
              </a:rPr>
              <a:t>The education variables in the European Social Survey:</a:t>
            </a:r>
          </a:p>
          <a:p>
            <a:endParaRPr lang="nb-NO" sz="2800">
              <a:solidFill>
                <a:srgbClr val="002060"/>
              </a:solidFill>
              <a:latin typeface="Verdana" pitchFamily="34" charset="0"/>
            </a:endParaRPr>
          </a:p>
          <a:p>
            <a:r>
              <a:rPr lang="nb-NO" sz="3200">
                <a:solidFill>
                  <a:srgbClr val="002060"/>
                </a:solidFill>
                <a:latin typeface="Verdana" pitchFamily="34" charset="0"/>
              </a:rPr>
              <a:t>Advantages</a:t>
            </a:r>
            <a:r>
              <a:rPr lang="nb-NO" sz="3200">
                <a:latin typeface="Verdana" pitchFamily="34" charset="0"/>
              </a:rPr>
              <a:t> </a:t>
            </a:r>
            <a:r>
              <a:rPr lang="nb-NO" sz="3200">
                <a:solidFill>
                  <a:srgbClr val="002060"/>
                </a:solidFill>
                <a:latin typeface="Verdana" pitchFamily="34" charset="0"/>
              </a:rPr>
              <a:t>in using the DDI for documentation</a:t>
            </a:r>
            <a:endParaRPr lang="en-GB" sz="3200">
              <a:solidFill>
                <a:srgbClr val="002060"/>
              </a:solidFill>
              <a:latin typeface="Verdana" pitchFamily="34" charset="0"/>
            </a:endParaRPr>
          </a:p>
          <a:p>
            <a:endParaRPr lang="nb-NO" sz="2800">
              <a:solidFill>
                <a:srgbClr val="002060"/>
              </a:solidFill>
              <a:latin typeface="Verdana" pitchFamily="34" charset="0"/>
            </a:endParaRPr>
          </a:p>
          <a:p>
            <a:r>
              <a:rPr lang="nb-NO" sz="1400">
                <a:solidFill>
                  <a:srgbClr val="002060"/>
                </a:solidFill>
                <a:latin typeface="Verdana" pitchFamily="34" charset="0"/>
              </a:rPr>
              <a:t>Hilde Orten and Hege Midtsæter</a:t>
            </a:r>
          </a:p>
          <a:p>
            <a:r>
              <a:rPr lang="nb-NO" sz="1400">
                <a:solidFill>
                  <a:srgbClr val="002060"/>
                </a:solidFill>
                <a:latin typeface="Verdana" pitchFamily="34" charset="0"/>
              </a:rPr>
              <a:t>Norwegian Social Science Data Services (NSD), Norway</a:t>
            </a:r>
          </a:p>
          <a:p>
            <a:r>
              <a:rPr lang="nb-NO" sz="1400">
                <a:solidFill>
                  <a:srgbClr val="002060"/>
                </a:solidFill>
                <a:latin typeface="Verdana" pitchFamily="34" charset="0"/>
              </a:rPr>
              <a:t>Joachim Wackerow</a:t>
            </a:r>
          </a:p>
          <a:p>
            <a:r>
              <a:rPr lang="nb-NO" sz="1400">
                <a:solidFill>
                  <a:srgbClr val="002060"/>
                </a:solidFill>
                <a:latin typeface="Verdana" pitchFamily="34" charset="0"/>
              </a:rPr>
              <a:t>GESIS - Leibniz Institute for the Social Sciences, Germany</a:t>
            </a:r>
          </a:p>
        </p:txBody>
      </p:sp>
      <p:sp>
        <p:nvSpPr>
          <p:cNvPr id="14338" name="AutoShape 2" descr="http://www.ddialliance.org/sites/default/files/ddi-logo-tagline1.png"/>
          <p:cNvSpPr>
            <a:spLocks noChangeAspect="1" noChangeArrowheads="1"/>
          </p:cNvSpPr>
          <p:nvPr/>
        </p:nvSpPr>
        <p:spPr bwMode="auto">
          <a:xfrm>
            <a:off x="63500" y="-136525"/>
            <a:ext cx="304800" cy="304800"/>
          </a:xfrm>
          <a:prstGeom prst="rect">
            <a:avLst/>
          </a:prstGeom>
          <a:noFill/>
          <a:ln w="9525">
            <a:noFill/>
            <a:miter lim="800000"/>
            <a:headEnd/>
            <a:tailEnd/>
          </a:ln>
        </p:spPr>
        <p:txBody>
          <a:bodyPr/>
          <a:lstStyle/>
          <a:p>
            <a:endParaRPr lang="en-GB"/>
          </a:p>
        </p:txBody>
      </p:sp>
      <p:pic>
        <p:nvPicPr>
          <p:cNvPr id="14339" name="Picture 9" descr="C:\Users\Hilde\Pictures\ddi-logo-tagline1.png"/>
          <p:cNvPicPr>
            <a:picLocks noChangeAspect="1" noChangeArrowheads="1"/>
          </p:cNvPicPr>
          <p:nvPr/>
        </p:nvPicPr>
        <p:blipFill>
          <a:blip r:embed="rId3"/>
          <a:srcRect/>
          <a:stretch>
            <a:fillRect/>
          </a:stretch>
        </p:blipFill>
        <p:spPr bwMode="auto">
          <a:xfrm>
            <a:off x="5867400" y="4808538"/>
            <a:ext cx="2806700" cy="1716087"/>
          </a:xfrm>
          <a:prstGeom prst="rect">
            <a:avLst/>
          </a:prstGeom>
          <a:noFill/>
          <a:ln w="9525">
            <a:noFill/>
            <a:miter lim="800000"/>
            <a:headEnd/>
            <a:tailEnd/>
          </a:ln>
        </p:spPr>
      </p:pic>
      <p:sp>
        <p:nvSpPr>
          <p:cNvPr id="14340" name="AutoShape 4" descr="http://www.europeansocialsurvey.org/templates/rt_pixel/images/light/pixel_logo.png">
            <a:hlinkClick r:id="rId4"/>
          </p:cNvPr>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n-GB"/>
          </a:p>
        </p:txBody>
      </p:sp>
      <p:pic>
        <p:nvPicPr>
          <p:cNvPr id="14341" name="Picture 5" descr="C:\Users\Hilde\Pictures\pixel_logo.png"/>
          <p:cNvPicPr>
            <a:picLocks noChangeAspect="1" noChangeArrowheads="1"/>
          </p:cNvPicPr>
          <p:nvPr/>
        </p:nvPicPr>
        <p:blipFill>
          <a:blip r:embed="rId5"/>
          <a:srcRect/>
          <a:stretch>
            <a:fillRect/>
          </a:stretch>
        </p:blipFill>
        <p:spPr bwMode="auto">
          <a:xfrm>
            <a:off x="684213" y="5300663"/>
            <a:ext cx="3281362" cy="1082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ext Box 4"/>
          <p:cNvSpPr txBox="1">
            <a:spLocks noChangeArrowheads="1"/>
          </p:cNvSpPr>
          <p:nvPr/>
        </p:nvSpPr>
        <p:spPr bwMode="auto">
          <a:xfrm>
            <a:off x="34925" y="590550"/>
            <a:ext cx="9174163" cy="461963"/>
          </a:xfrm>
          <a:prstGeom prst="rect">
            <a:avLst/>
          </a:prstGeom>
          <a:noFill/>
          <a:ln w="9525">
            <a:noFill/>
            <a:miter lim="800000"/>
            <a:headEnd/>
            <a:tailEnd/>
          </a:ln>
        </p:spPr>
        <p:txBody>
          <a:bodyPr wrap="none">
            <a:spAutoFit/>
          </a:bodyPr>
          <a:lstStyle/>
          <a:p>
            <a:r>
              <a:rPr lang="nb-NO" sz="2400">
                <a:latin typeface="Verdana" pitchFamily="34" charset="0"/>
              </a:rPr>
              <a:t>A new approach for the ISCED-based variables in the ESS</a:t>
            </a:r>
          </a:p>
        </p:txBody>
      </p:sp>
      <p:sp>
        <p:nvSpPr>
          <p:cNvPr id="29698" name="TextBox 2"/>
          <p:cNvSpPr txBox="1">
            <a:spLocks noChangeArrowheads="1"/>
          </p:cNvSpPr>
          <p:nvPr/>
        </p:nvSpPr>
        <p:spPr bwMode="auto">
          <a:xfrm flipH="1">
            <a:off x="179388" y="5300663"/>
            <a:ext cx="8785225" cy="646112"/>
          </a:xfrm>
          <a:prstGeom prst="rect">
            <a:avLst/>
          </a:prstGeom>
          <a:noFill/>
          <a:ln w="9525">
            <a:noFill/>
            <a:miter lim="800000"/>
            <a:headEnd/>
            <a:tailEnd/>
          </a:ln>
        </p:spPr>
        <p:txBody>
          <a:bodyPr>
            <a:spAutoFit/>
          </a:bodyPr>
          <a:lstStyle/>
          <a:p>
            <a:r>
              <a:rPr lang="nb-NO">
                <a:latin typeface="Verdana" pitchFamily="34" charset="0"/>
              </a:rPr>
              <a:t>The new approach has resulted in three versions of the ISCED based target variable. </a:t>
            </a:r>
            <a:endParaRPr lang="en-GB">
              <a:latin typeface="Verdana" pitchFamily="34" charset="0"/>
            </a:endParaRPr>
          </a:p>
        </p:txBody>
      </p:sp>
      <p:sp>
        <p:nvSpPr>
          <p:cNvPr id="2" name="TextBox 1"/>
          <p:cNvSpPr txBox="1"/>
          <p:nvPr/>
        </p:nvSpPr>
        <p:spPr>
          <a:xfrm>
            <a:off x="725488" y="1685925"/>
            <a:ext cx="4257675" cy="2308225"/>
          </a:xfrm>
          <a:prstGeom prst="rect">
            <a:avLst/>
          </a:prstGeom>
          <a:noFill/>
        </p:spPr>
        <p:txBody>
          <a:bodyPr wrap="none">
            <a:spAutoFit/>
          </a:bodyPr>
          <a:lstStyle/>
          <a:p>
            <a:pPr>
              <a:defRPr/>
            </a:pPr>
            <a:r>
              <a:rPr lang="nb-NO" dirty="0">
                <a:latin typeface="Verdana" pitchFamily="34" charset="0"/>
                <a:ea typeface="Verdana" pitchFamily="34" charset="0"/>
                <a:cs typeface="Verdana" pitchFamily="34" charset="0"/>
              </a:rPr>
              <a:t>OLD APPROACH: </a:t>
            </a:r>
          </a:p>
          <a:p>
            <a:pPr marL="285750" indent="-285750">
              <a:buFontTx/>
              <a:buChar char="-"/>
              <a:defRPr/>
            </a:pPr>
            <a:r>
              <a:rPr lang="nb-NO" dirty="0">
                <a:latin typeface="Verdana" pitchFamily="34" charset="0"/>
                <a:ea typeface="Verdana" pitchFamily="34" charset="0"/>
                <a:cs typeface="Verdana" pitchFamily="34" charset="0"/>
              </a:rPr>
              <a:t>Concept</a:t>
            </a:r>
          </a:p>
          <a:p>
            <a:pPr marL="285750" indent="-285750">
              <a:buFontTx/>
              <a:buChar char="-"/>
              <a:defRPr/>
            </a:pPr>
            <a:r>
              <a:rPr lang="nb-NO" dirty="0">
                <a:latin typeface="Verdana" pitchFamily="34" charset="0"/>
                <a:ea typeface="Verdana" pitchFamily="34" charset="0"/>
                <a:cs typeface="Verdana" pitchFamily="34" charset="0"/>
              </a:rPr>
              <a:t>Question</a:t>
            </a:r>
          </a:p>
          <a:p>
            <a:pPr marL="285750" indent="-285750">
              <a:buFontTx/>
              <a:buChar char="-"/>
              <a:defRPr/>
            </a:pPr>
            <a:r>
              <a:rPr lang="nb-NO" dirty="0">
                <a:latin typeface="Verdana" pitchFamily="34" charset="0"/>
                <a:ea typeface="Verdana" pitchFamily="34" charset="0"/>
                <a:cs typeface="Verdana" pitchFamily="34" charset="0"/>
              </a:rPr>
              <a:t>Categories (ISCED levels 7 cats)</a:t>
            </a:r>
          </a:p>
          <a:p>
            <a:pPr marL="285750" indent="-285750">
              <a:buFontTx/>
              <a:buChar char="-"/>
              <a:defRPr/>
            </a:pPr>
            <a:r>
              <a:rPr lang="nb-NO" dirty="0">
                <a:latin typeface="Verdana" pitchFamily="34" charset="0"/>
                <a:ea typeface="Verdana" pitchFamily="34" charset="0"/>
                <a:cs typeface="Verdana" pitchFamily="34" charset="0"/>
              </a:rPr>
              <a:t>Codes: 1 digit codes</a:t>
            </a:r>
          </a:p>
          <a:p>
            <a:pPr marL="285750" indent="-285750">
              <a:buFontTx/>
              <a:buChar char="-"/>
              <a:defRPr/>
            </a:pPr>
            <a:r>
              <a:rPr lang="nb-NO" dirty="0">
                <a:latin typeface="Verdana" pitchFamily="34" charset="0"/>
                <a:ea typeface="Verdana" pitchFamily="34" charset="0"/>
                <a:cs typeface="Verdana" pitchFamily="34" charset="0"/>
              </a:rPr>
              <a:t>Bridging (coding)</a:t>
            </a:r>
          </a:p>
          <a:p>
            <a:pPr>
              <a:defRPr/>
            </a:pPr>
            <a:endParaRPr lang="nb-NO" dirty="0">
              <a:latin typeface="Verdana" pitchFamily="34" charset="0"/>
              <a:ea typeface="Verdana" pitchFamily="34" charset="0"/>
              <a:cs typeface="Verdana" pitchFamily="34" charset="0"/>
            </a:endParaRPr>
          </a:p>
          <a:p>
            <a:pPr marL="285750" indent="-285750">
              <a:buFontTx/>
              <a:buChar char="-"/>
              <a:defRPr/>
            </a:pPr>
            <a:endParaRPr lang="en-GB" dirty="0">
              <a:latin typeface="Verdana" pitchFamily="34" charset="0"/>
              <a:ea typeface="Verdana" pitchFamily="34" charset="0"/>
              <a:cs typeface="Verdana" pitchFamily="34" charset="0"/>
            </a:endParaRPr>
          </a:p>
        </p:txBody>
      </p:sp>
      <p:sp>
        <p:nvSpPr>
          <p:cNvPr id="4" name="TextBox 3"/>
          <p:cNvSpPr txBox="1"/>
          <p:nvPr/>
        </p:nvSpPr>
        <p:spPr>
          <a:xfrm>
            <a:off x="5219700" y="1628775"/>
            <a:ext cx="3467100" cy="2862263"/>
          </a:xfrm>
          <a:prstGeom prst="rect">
            <a:avLst/>
          </a:prstGeom>
          <a:noFill/>
        </p:spPr>
        <p:txBody>
          <a:bodyPr>
            <a:spAutoFit/>
          </a:bodyPr>
          <a:lstStyle/>
          <a:p>
            <a:pPr>
              <a:defRPr/>
            </a:pPr>
            <a:r>
              <a:rPr lang="nb-NO" dirty="0">
                <a:latin typeface="Verdana" pitchFamily="34" charset="0"/>
                <a:ea typeface="Verdana" pitchFamily="34" charset="0"/>
                <a:cs typeface="Verdana" pitchFamily="34" charset="0"/>
              </a:rPr>
              <a:t>NEW APPROACH:</a:t>
            </a:r>
          </a:p>
          <a:p>
            <a:pPr marL="285750" indent="-285750">
              <a:buFontTx/>
              <a:buChar char="-"/>
              <a:defRPr/>
            </a:pPr>
            <a:r>
              <a:rPr lang="nb-NO" dirty="0">
                <a:latin typeface="Verdana" pitchFamily="34" charset="0"/>
                <a:ea typeface="Verdana" pitchFamily="34" charset="0"/>
                <a:cs typeface="Verdana" pitchFamily="34" charset="0"/>
              </a:rPr>
              <a:t>Concept: Same concept.</a:t>
            </a:r>
          </a:p>
          <a:p>
            <a:pPr>
              <a:defRPr/>
            </a:pPr>
            <a:r>
              <a:rPr lang="nb-NO" dirty="0">
                <a:latin typeface="Verdana" pitchFamily="34" charset="0"/>
                <a:ea typeface="Verdana" pitchFamily="34" charset="0"/>
                <a:cs typeface="Verdana" pitchFamily="34" charset="0"/>
              </a:rPr>
              <a:t>     Definition refined</a:t>
            </a:r>
          </a:p>
          <a:p>
            <a:pPr marL="285750" indent="-285750">
              <a:buFontTx/>
              <a:buChar char="-"/>
              <a:defRPr/>
            </a:pPr>
            <a:r>
              <a:rPr lang="nb-NO" dirty="0">
                <a:latin typeface="Verdana" pitchFamily="34" charset="0"/>
                <a:ea typeface="Verdana" pitchFamily="34" charset="0"/>
                <a:cs typeface="Verdana" pitchFamily="34" charset="0"/>
              </a:rPr>
              <a:t>Question amended</a:t>
            </a:r>
          </a:p>
          <a:p>
            <a:pPr marL="285750" indent="-285750">
              <a:buFontTx/>
              <a:buChar char="-"/>
              <a:defRPr/>
            </a:pPr>
            <a:r>
              <a:rPr lang="nb-NO" dirty="0">
                <a:latin typeface="Verdana" pitchFamily="34" charset="0"/>
                <a:ea typeface="Verdana" pitchFamily="34" charset="0"/>
                <a:cs typeface="Verdana" pitchFamily="34" charset="0"/>
              </a:rPr>
              <a:t>Categories </a:t>
            </a:r>
          </a:p>
          <a:p>
            <a:pPr>
              <a:defRPr/>
            </a:pPr>
            <a:r>
              <a:rPr lang="nb-NO" dirty="0">
                <a:latin typeface="Verdana" pitchFamily="34" charset="0"/>
                <a:ea typeface="Verdana" pitchFamily="34" charset="0"/>
                <a:cs typeface="Verdana" pitchFamily="34" charset="0"/>
              </a:rPr>
              <a:t> </a:t>
            </a:r>
            <a:r>
              <a:rPr lang="nb-NO" dirty="0">
                <a:latin typeface="Verdana" pitchFamily="34" charset="0"/>
                <a:ea typeface="Verdana" pitchFamily="34" charset="0"/>
                <a:cs typeface="Verdana" pitchFamily="34" charset="0"/>
              </a:rPr>
              <a:t>   (ISCED detailed 25 +  </a:t>
            </a:r>
          </a:p>
          <a:p>
            <a:pPr>
              <a:defRPr/>
            </a:pPr>
            <a:r>
              <a:rPr lang="nb-NO" dirty="0">
                <a:latin typeface="Verdana" pitchFamily="34" charset="0"/>
                <a:ea typeface="Verdana" pitchFamily="34" charset="0"/>
                <a:cs typeface="Verdana" pitchFamily="34" charset="0"/>
              </a:rPr>
              <a:t> </a:t>
            </a:r>
            <a:r>
              <a:rPr lang="nb-NO" dirty="0">
                <a:latin typeface="Verdana" pitchFamily="34" charset="0"/>
                <a:ea typeface="Verdana" pitchFamily="34" charset="0"/>
                <a:cs typeface="Verdana" pitchFamily="34" charset="0"/>
              </a:rPr>
              <a:t>   cats)</a:t>
            </a:r>
          </a:p>
          <a:p>
            <a:pPr>
              <a:defRPr/>
            </a:pPr>
            <a:r>
              <a:rPr lang="nb-NO" dirty="0">
                <a:latin typeface="Verdana" pitchFamily="34" charset="0"/>
                <a:ea typeface="Verdana" pitchFamily="34" charset="0"/>
                <a:cs typeface="Verdana" pitchFamily="34" charset="0"/>
              </a:rPr>
              <a:t>-   Codes: 3 digit codes</a:t>
            </a:r>
          </a:p>
          <a:p>
            <a:pPr marL="285750" indent="-285750">
              <a:buFontTx/>
              <a:buChar char="-"/>
              <a:defRPr/>
            </a:pPr>
            <a:r>
              <a:rPr lang="nb-NO" dirty="0">
                <a:latin typeface="Verdana" pitchFamily="34" charset="0"/>
                <a:ea typeface="Verdana" pitchFamily="34" charset="0"/>
                <a:cs typeface="Verdana" pitchFamily="34" charset="0"/>
              </a:rPr>
              <a:t>Bridging (coding) New</a:t>
            </a:r>
          </a:p>
          <a:p>
            <a:pPr>
              <a:defRPr/>
            </a:pPr>
            <a:endParaRPr lang="en-GB" dirty="0">
              <a:latin typeface="Verdana" pitchFamily="34" charset="0"/>
              <a:ea typeface="Verdana" pitchFamily="34" charset="0"/>
              <a:cs typeface="Verdana" pitchFamily="34" charset="0"/>
            </a:endParaRPr>
          </a:p>
        </p:txBody>
      </p:sp>
      <p:sp>
        <p:nvSpPr>
          <p:cNvPr id="29701" name="TextBox 4"/>
          <p:cNvSpPr txBox="1">
            <a:spLocks noChangeArrowheads="1"/>
          </p:cNvSpPr>
          <p:nvPr/>
        </p:nvSpPr>
        <p:spPr bwMode="auto">
          <a:xfrm>
            <a:off x="323850" y="4449763"/>
            <a:ext cx="7524750" cy="923925"/>
          </a:xfrm>
          <a:prstGeom prst="rect">
            <a:avLst/>
          </a:prstGeom>
          <a:noFill/>
          <a:ln w="9525">
            <a:noFill/>
            <a:miter lim="800000"/>
            <a:headEnd/>
            <a:tailEnd/>
          </a:ln>
        </p:spPr>
        <p:txBody>
          <a:bodyPr>
            <a:spAutoFit/>
          </a:bodyPr>
          <a:lstStyle/>
          <a:p>
            <a:r>
              <a:rPr lang="nb-NO">
                <a:latin typeface="Verdana" pitchFamily="34" charset="0"/>
              </a:rPr>
              <a:t>UPGRADE OF DATA FROM OLD APPROACH COLLECTIONS:</a:t>
            </a:r>
          </a:p>
          <a:p>
            <a:r>
              <a:rPr lang="nb-NO">
                <a:latin typeface="Verdana" pitchFamily="34" charset="0"/>
              </a:rPr>
              <a:t>- Bridging (coding) Revised</a:t>
            </a:r>
          </a:p>
          <a:p>
            <a:r>
              <a:rPr lang="nb-NO"/>
              <a:t> </a:t>
            </a:r>
            <a:endParaRPr lang="en-GB"/>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ext Box 2"/>
          <p:cNvSpPr txBox="1">
            <a:spLocks noChangeArrowheads="1"/>
          </p:cNvSpPr>
          <p:nvPr/>
        </p:nvSpPr>
        <p:spPr bwMode="auto">
          <a:xfrm>
            <a:off x="323850" y="476250"/>
            <a:ext cx="4471988" cy="457200"/>
          </a:xfrm>
          <a:prstGeom prst="rect">
            <a:avLst/>
          </a:prstGeom>
          <a:noFill/>
          <a:ln w="9525">
            <a:noFill/>
            <a:miter lim="800000"/>
            <a:headEnd/>
            <a:tailEnd/>
          </a:ln>
        </p:spPr>
        <p:txBody>
          <a:bodyPr wrap="none">
            <a:spAutoFit/>
          </a:bodyPr>
          <a:lstStyle/>
          <a:p>
            <a:r>
              <a:rPr lang="nb-NO" sz="2400">
                <a:latin typeface="Verdana" pitchFamily="34" charset="0"/>
              </a:rPr>
              <a:t>Variable composition in DDI</a:t>
            </a:r>
          </a:p>
        </p:txBody>
      </p:sp>
      <p:cxnSp>
        <p:nvCxnSpPr>
          <p:cNvPr id="3" name="Straight Arrow Connector 2"/>
          <p:cNvCxnSpPr>
            <a:stCxn id="8" idx="1"/>
            <a:endCxn id="4" idx="3"/>
          </p:cNvCxnSpPr>
          <p:nvPr/>
        </p:nvCxnSpPr>
        <p:spPr>
          <a:xfrm flipH="1">
            <a:off x="2124075" y="1989138"/>
            <a:ext cx="1727200" cy="0"/>
          </a:xfrm>
          <a:prstGeom prst="straightConnector1">
            <a:avLst/>
          </a:prstGeom>
          <a:ln w="19050">
            <a:solidFill>
              <a:schemeClr val="tx1">
                <a:lumMod val="50000"/>
                <a:lumOff val="50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84213" y="1628775"/>
            <a:ext cx="1439862"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err="1">
                <a:solidFill>
                  <a:schemeClr val="tx1"/>
                </a:solidFill>
              </a:rPr>
              <a:t>Universe</a:t>
            </a:r>
            <a:endParaRPr lang="en-US" dirty="0">
              <a:solidFill>
                <a:schemeClr val="tx1"/>
              </a:solidFill>
            </a:endParaRPr>
          </a:p>
        </p:txBody>
      </p:sp>
      <p:sp>
        <p:nvSpPr>
          <p:cNvPr id="5" name="Rectangle 4"/>
          <p:cNvSpPr/>
          <p:nvPr/>
        </p:nvSpPr>
        <p:spPr>
          <a:xfrm>
            <a:off x="3851275" y="3798888"/>
            <a:ext cx="1441450"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rPr>
              <a:t>Variable</a:t>
            </a:r>
            <a:endParaRPr lang="en-US" dirty="0">
              <a:solidFill>
                <a:schemeClr val="tx1"/>
              </a:solidFill>
            </a:endParaRPr>
          </a:p>
        </p:txBody>
      </p:sp>
      <p:sp>
        <p:nvSpPr>
          <p:cNvPr id="6" name="Rectangle 5"/>
          <p:cNvSpPr/>
          <p:nvPr/>
        </p:nvSpPr>
        <p:spPr>
          <a:xfrm>
            <a:off x="3851275" y="2719388"/>
            <a:ext cx="1441450"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err="1">
                <a:solidFill>
                  <a:schemeClr val="tx1"/>
                </a:solidFill>
              </a:rPr>
              <a:t>Question</a:t>
            </a:r>
            <a:endParaRPr lang="en-US" dirty="0">
              <a:solidFill>
                <a:schemeClr val="tx1"/>
              </a:solidFill>
            </a:endParaRPr>
          </a:p>
        </p:txBody>
      </p:sp>
      <p:sp>
        <p:nvSpPr>
          <p:cNvPr id="7" name="Rectangle 6"/>
          <p:cNvSpPr/>
          <p:nvPr/>
        </p:nvSpPr>
        <p:spPr>
          <a:xfrm>
            <a:off x="7092950" y="5599113"/>
            <a:ext cx="1439863"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err="1">
                <a:solidFill>
                  <a:schemeClr val="tx1"/>
                </a:solidFill>
              </a:rPr>
              <a:t>Categories</a:t>
            </a:r>
            <a:endParaRPr lang="en-US" dirty="0">
              <a:solidFill>
                <a:schemeClr val="tx1"/>
              </a:solidFill>
            </a:endParaRPr>
          </a:p>
        </p:txBody>
      </p:sp>
      <p:sp>
        <p:nvSpPr>
          <p:cNvPr id="8" name="Rectangle 7"/>
          <p:cNvSpPr/>
          <p:nvPr/>
        </p:nvSpPr>
        <p:spPr>
          <a:xfrm>
            <a:off x="3851275" y="1628775"/>
            <a:ext cx="1441450"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err="1">
                <a:solidFill>
                  <a:schemeClr val="tx1"/>
                </a:solidFill>
              </a:rPr>
              <a:t>Concept</a:t>
            </a:r>
            <a:endParaRPr lang="en-US" dirty="0">
              <a:solidFill>
                <a:schemeClr val="tx1"/>
              </a:solidFill>
            </a:endParaRPr>
          </a:p>
        </p:txBody>
      </p:sp>
      <p:sp>
        <p:nvSpPr>
          <p:cNvPr id="9" name="Rectangle 8"/>
          <p:cNvSpPr/>
          <p:nvPr/>
        </p:nvSpPr>
        <p:spPr>
          <a:xfrm>
            <a:off x="5867400" y="4664075"/>
            <a:ext cx="1441450" cy="7191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rPr>
              <a:t>Codes</a:t>
            </a:r>
          </a:p>
        </p:txBody>
      </p:sp>
      <p:sp>
        <p:nvSpPr>
          <p:cNvPr id="10" name="Rectangle 9"/>
          <p:cNvSpPr/>
          <p:nvPr/>
        </p:nvSpPr>
        <p:spPr>
          <a:xfrm>
            <a:off x="1116013" y="3798888"/>
            <a:ext cx="1439862"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err="1">
                <a:solidFill>
                  <a:schemeClr val="tx1"/>
                </a:solidFill>
              </a:rPr>
              <a:t>Bridging</a:t>
            </a:r>
            <a:endParaRPr lang="de-DE" dirty="0">
              <a:solidFill>
                <a:schemeClr val="tx1"/>
              </a:solidFill>
            </a:endParaRPr>
          </a:p>
          <a:p>
            <a:pPr algn="ctr">
              <a:defRPr/>
            </a:pPr>
            <a:r>
              <a:rPr lang="de-DE" dirty="0">
                <a:solidFill>
                  <a:schemeClr val="tx1"/>
                </a:solidFill>
              </a:rPr>
              <a:t>(</a:t>
            </a:r>
            <a:r>
              <a:rPr lang="de-DE" dirty="0" err="1">
                <a:solidFill>
                  <a:schemeClr val="tx1"/>
                </a:solidFill>
              </a:rPr>
              <a:t>Coding</a:t>
            </a:r>
            <a:r>
              <a:rPr lang="de-DE" dirty="0">
                <a:solidFill>
                  <a:schemeClr val="tx1"/>
                </a:solidFill>
              </a:rPr>
              <a:t>)</a:t>
            </a:r>
            <a:endParaRPr lang="en-US" dirty="0">
              <a:solidFill>
                <a:schemeClr val="tx1"/>
              </a:solidFill>
            </a:endParaRPr>
          </a:p>
        </p:txBody>
      </p:sp>
      <p:cxnSp>
        <p:nvCxnSpPr>
          <p:cNvPr id="11" name="Straight Arrow Connector 10"/>
          <p:cNvCxnSpPr>
            <a:stCxn id="5" idx="2"/>
            <a:endCxn id="9" idx="1"/>
          </p:cNvCxnSpPr>
          <p:nvPr/>
        </p:nvCxnSpPr>
        <p:spPr>
          <a:xfrm>
            <a:off x="4572000" y="4519613"/>
            <a:ext cx="1295400" cy="503237"/>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9" idx="2"/>
            <a:endCxn id="7" idx="0"/>
          </p:cNvCxnSpPr>
          <p:nvPr/>
        </p:nvCxnSpPr>
        <p:spPr>
          <a:xfrm>
            <a:off x="6588125" y="5383213"/>
            <a:ext cx="1223963" cy="215900"/>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5" idx="0"/>
            <a:endCxn id="6" idx="2"/>
          </p:cNvCxnSpPr>
          <p:nvPr/>
        </p:nvCxnSpPr>
        <p:spPr>
          <a:xfrm flipV="1">
            <a:off x="4572000" y="3440113"/>
            <a:ext cx="0" cy="358775"/>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6" idx="0"/>
            <a:endCxn id="8" idx="2"/>
          </p:cNvCxnSpPr>
          <p:nvPr/>
        </p:nvCxnSpPr>
        <p:spPr>
          <a:xfrm flipV="1">
            <a:off x="4572000" y="2349500"/>
            <a:ext cx="0" cy="369888"/>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10" idx="3"/>
            <a:endCxn id="5" idx="1"/>
          </p:cNvCxnSpPr>
          <p:nvPr/>
        </p:nvCxnSpPr>
        <p:spPr>
          <a:xfrm>
            <a:off x="2555875" y="4159250"/>
            <a:ext cx="1295400" cy="0"/>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1"/>
          </p:cNvCxnSpPr>
          <p:nvPr/>
        </p:nvCxnSpPr>
        <p:spPr>
          <a:xfrm flipH="1">
            <a:off x="3059113" y="1989138"/>
            <a:ext cx="792162" cy="0"/>
          </a:xfrm>
          <a:prstGeom prst="straightConnector1">
            <a:avLst/>
          </a:prstGeom>
          <a:ln w="19050">
            <a:solidFill>
              <a:schemeClr val="tx1">
                <a:lumMod val="50000"/>
                <a:lumOff val="50000"/>
              </a:schemeClr>
            </a:solidFill>
            <a:prstDash val="dash"/>
            <a:tailEnd type="triangle" w="lg" len="lg"/>
          </a:ln>
        </p:spPr>
        <p:style>
          <a:lnRef idx="1">
            <a:schemeClr val="accent1"/>
          </a:lnRef>
          <a:fillRef idx="0">
            <a:schemeClr val="accent1"/>
          </a:fillRef>
          <a:effectRef idx="0">
            <a:schemeClr val="accent1"/>
          </a:effectRef>
          <a:fontRef idx="minor">
            <a:schemeClr val="tx1"/>
          </a:fontRef>
        </p:style>
      </p:cxnSp>
      <p:cxnSp>
        <p:nvCxnSpPr>
          <p:cNvPr id="17" name="Curved Connector 16"/>
          <p:cNvCxnSpPr>
            <a:endCxn id="8" idx="3"/>
          </p:cNvCxnSpPr>
          <p:nvPr/>
        </p:nvCxnSpPr>
        <p:spPr>
          <a:xfrm rot="5400000" flipH="1" flipV="1">
            <a:off x="4243388" y="2749550"/>
            <a:ext cx="1809750" cy="288925"/>
          </a:xfrm>
          <a:prstGeom prst="curvedConnector4">
            <a:avLst>
              <a:gd name="adj1" fmla="val 10099"/>
              <a:gd name="adj2" fmla="val 356930"/>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8" name="Curved Connector 17"/>
          <p:cNvCxnSpPr>
            <a:endCxn id="4" idx="3"/>
          </p:cNvCxnSpPr>
          <p:nvPr/>
        </p:nvCxnSpPr>
        <p:spPr>
          <a:xfrm rot="10800000">
            <a:off x="2124075" y="1989138"/>
            <a:ext cx="2232025" cy="1809750"/>
          </a:xfrm>
          <a:prstGeom prst="curvedConnector3">
            <a:avLst>
              <a:gd name="adj1" fmla="val 50000"/>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8"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1" name="Rett linje 70"/>
          <p:cNvCxnSpPr>
            <a:stCxn id="48" idx="4"/>
          </p:cNvCxnSpPr>
          <p:nvPr/>
        </p:nvCxnSpPr>
        <p:spPr>
          <a:xfrm>
            <a:off x="2371725" y="1624013"/>
            <a:ext cx="12700" cy="4684712"/>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2" name="Rett linje 61"/>
          <p:cNvCxnSpPr/>
          <p:nvPr/>
        </p:nvCxnSpPr>
        <p:spPr>
          <a:xfrm flipV="1">
            <a:off x="755650" y="1992313"/>
            <a:ext cx="5783263" cy="68262"/>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0" name="Rett linje 59"/>
          <p:cNvCxnSpPr/>
          <p:nvPr/>
        </p:nvCxnSpPr>
        <p:spPr>
          <a:xfrm flipV="1">
            <a:off x="7019925" y="1628775"/>
            <a:ext cx="0" cy="4602163"/>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8" name="Rett pil 27"/>
          <p:cNvCxnSpPr/>
          <p:nvPr/>
        </p:nvCxnSpPr>
        <p:spPr>
          <a:xfrm flipV="1">
            <a:off x="755650" y="1355725"/>
            <a:ext cx="6670675" cy="48815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6391" name="Gruppe 3"/>
          <p:cNvGrpSpPr>
            <a:grpSpLocks/>
          </p:cNvGrpSpPr>
          <p:nvPr/>
        </p:nvGrpSpPr>
        <p:grpSpPr bwMode="auto">
          <a:xfrm>
            <a:off x="971550" y="4149725"/>
            <a:ext cx="2808288" cy="1871663"/>
            <a:chOff x="1619672" y="692696"/>
            <a:chExt cx="6917049" cy="4010744"/>
          </a:xfrm>
          <a:solidFill>
            <a:schemeClr val="accent5">
              <a:lumMod val="40000"/>
              <a:lumOff val="60000"/>
            </a:schemeClr>
          </a:solidFill>
        </p:grpSpPr>
        <p:sp>
          <p:nvSpPr>
            <p:cNvPr id="5" name="Ellipse 4"/>
            <p:cNvSpPr/>
            <p:nvPr/>
          </p:nvSpPr>
          <p:spPr>
            <a:xfrm>
              <a:off x="4141717" y="22405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6" name="Ellipse 5"/>
            <p:cNvSpPr/>
            <p:nvPr/>
          </p:nvSpPr>
          <p:spPr>
            <a:xfrm>
              <a:off x="1619672" y="1437695"/>
              <a:ext cx="1849500"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7" name="Ellipse 6"/>
            <p:cNvSpPr/>
            <p:nvPr/>
          </p:nvSpPr>
          <p:spPr>
            <a:xfrm>
              <a:off x="6491714" y="1328837"/>
              <a:ext cx="2045007" cy="911687"/>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8" name="Ellipse 7"/>
            <p:cNvSpPr/>
            <p:nvPr/>
          </p:nvSpPr>
          <p:spPr>
            <a:xfrm>
              <a:off x="6589468" y="28018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9" name="Ellipse 8"/>
            <p:cNvSpPr/>
            <p:nvPr/>
          </p:nvSpPr>
          <p:spPr>
            <a:xfrm>
              <a:off x="4141717" y="692696"/>
              <a:ext cx="1853409"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10" name="Ellipse 9"/>
            <p:cNvSpPr/>
            <p:nvPr/>
          </p:nvSpPr>
          <p:spPr>
            <a:xfrm>
              <a:off x="1619672" y="2801823"/>
              <a:ext cx="1849500"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 </a:t>
              </a:r>
              <a:r>
                <a:rPr lang="nb-NO" sz="900" dirty="0">
                  <a:solidFill>
                    <a:schemeClr val="tx1"/>
                  </a:solidFill>
                </a:rPr>
                <a:t>UNIVERSE</a:t>
              </a:r>
              <a:endParaRPr lang="nb-NO" sz="900" dirty="0">
                <a:solidFill>
                  <a:schemeClr val="tx1"/>
                </a:solidFill>
              </a:endParaRPr>
            </a:p>
          </p:txBody>
        </p:sp>
        <p:sp>
          <p:nvSpPr>
            <p:cNvPr id="11" name="Ellipse 10"/>
            <p:cNvSpPr/>
            <p:nvPr/>
          </p:nvSpPr>
          <p:spPr>
            <a:xfrm>
              <a:off x="4051783" y="3788350"/>
              <a:ext cx="2025455"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12" name="Rett linje 11"/>
            <p:cNvCxnSpPr/>
            <p:nvPr/>
          </p:nvCxnSpPr>
          <p:spPr>
            <a:xfrm>
              <a:off x="3563016" y="2131666"/>
              <a:ext cx="578702" cy="22111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Rett linje 12"/>
            <p:cNvCxnSpPr/>
            <p:nvPr/>
          </p:nvCxnSpPr>
          <p:spPr>
            <a:xfrm flipV="1">
              <a:off x="3563016" y="2995728"/>
              <a:ext cx="488767"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Rett linje 13"/>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Rett linje 14"/>
            <p:cNvCxnSpPr/>
            <p:nvPr/>
          </p:nvCxnSpPr>
          <p:spPr>
            <a:xfrm>
              <a:off x="5064512" y="1784681"/>
              <a:ext cx="0" cy="346985"/>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Rett linje 15"/>
            <p:cNvCxnSpPr/>
            <p:nvPr/>
          </p:nvCxnSpPr>
          <p:spPr>
            <a:xfrm flipH="1">
              <a:off x="5940384" y="2063630"/>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Rett linje 16"/>
            <p:cNvCxnSpPr/>
            <p:nvPr/>
          </p:nvCxnSpPr>
          <p:spPr>
            <a:xfrm flipH="1" flipV="1">
              <a:off x="6077238" y="2995728"/>
              <a:ext cx="363645"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1" name="Rett pil 20"/>
          <p:cNvCxnSpPr/>
          <p:nvPr/>
        </p:nvCxnSpPr>
        <p:spPr>
          <a:xfrm flipV="1">
            <a:off x="755650" y="549275"/>
            <a:ext cx="0" cy="56880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Rett pil 22"/>
          <p:cNvCxnSpPr/>
          <p:nvPr/>
        </p:nvCxnSpPr>
        <p:spPr>
          <a:xfrm>
            <a:off x="755650" y="6237288"/>
            <a:ext cx="728821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6394" name="Gruppe 28"/>
          <p:cNvGrpSpPr>
            <a:grpSpLocks/>
          </p:cNvGrpSpPr>
          <p:nvPr/>
        </p:nvGrpSpPr>
        <p:grpSpPr bwMode="auto">
          <a:xfrm>
            <a:off x="990600" y="996851"/>
            <a:ext cx="2808288" cy="1871662"/>
            <a:chOff x="1619672" y="692696"/>
            <a:chExt cx="6917049" cy="4010744"/>
          </a:xfrm>
          <a:solidFill>
            <a:schemeClr val="accent5">
              <a:lumMod val="40000"/>
              <a:lumOff val="60000"/>
            </a:schemeClr>
          </a:solidFill>
        </p:grpSpPr>
        <p:sp>
          <p:nvSpPr>
            <p:cNvPr id="30" name="Ellipse 29"/>
            <p:cNvSpPr/>
            <p:nvPr/>
          </p:nvSpPr>
          <p:spPr>
            <a:xfrm>
              <a:off x="4141717" y="22405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31" name="Ellipse 30"/>
            <p:cNvSpPr/>
            <p:nvPr/>
          </p:nvSpPr>
          <p:spPr>
            <a:xfrm>
              <a:off x="1619672" y="1437693"/>
              <a:ext cx="1849500" cy="915090"/>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32" name="Ellipse 31"/>
            <p:cNvSpPr/>
            <p:nvPr/>
          </p:nvSpPr>
          <p:spPr>
            <a:xfrm>
              <a:off x="6491714" y="1328835"/>
              <a:ext cx="2045007" cy="9116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33" name="Ellipse 32"/>
            <p:cNvSpPr/>
            <p:nvPr/>
          </p:nvSpPr>
          <p:spPr>
            <a:xfrm>
              <a:off x="6589468" y="28018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34" name="Ellipse 33"/>
            <p:cNvSpPr/>
            <p:nvPr/>
          </p:nvSpPr>
          <p:spPr>
            <a:xfrm>
              <a:off x="4141717" y="692696"/>
              <a:ext cx="1853409" cy="915088"/>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35" name="Ellipse 34"/>
            <p:cNvSpPr/>
            <p:nvPr/>
          </p:nvSpPr>
          <p:spPr>
            <a:xfrm>
              <a:off x="1619672" y="2801824"/>
              <a:ext cx="1849500" cy="915088"/>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UNIVERSE</a:t>
              </a:r>
              <a:endParaRPr lang="nb-NO" sz="900" dirty="0">
                <a:solidFill>
                  <a:schemeClr val="tx1"/>
                </a:solidFill>
              </a:endParaRPr>
            </a:p>
          </p:txBody>
        </p:sp>
        <p:sp>
          <p:nvSpPr>
            <p:cNvPr id="36" name="Ellipse 35"/>
            <p:cNvSpPr/>
            <p:nvPr/>
          </p:nvSpPr>
          <p:spPr>
            <a:xfrm>
              <a:off x="4051783" y="3788352"/>
              <a:ext cx="2025455"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37" name="Rett linje 36"/>
            <p:cNvCxnSpPr/>
            <p:nvPr/>
          </p:nvCxnSpPr>
          <p:spPr>
            <a:xfrm>
              <a:off x="3563016" y="2131665"/>
              <a:ext cx="578702" cy="221119"/>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Rett linje 37"/>
            <p:cNvCxnSpPr/>
            <p:nvPr/>
          </p:nvCxnSpPr>
          <p:spPr>
            <a:xfrm flipV="1">
              <a:off x="3563016" y="2995727"/>
              <a:ext cx="488767" cy="15988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Rett linje 38"/>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Rett linje 39"/>
            <p:cNvCxnSpPr/>
            <p:nvPr/>
          </p:nvCxnSpPr>
          <p:spPr>
            <a:xfrm>
              <a:off x="5064512" y="1784679"/>
              <a:ext cx="0" cy="346986"/>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Rett linje 40"/>
            <p:cNvCxnSpPr/>
            <p:nvPr/>
          </p:nvCxnSpPr>
          <p:spPr>
            <a:xfrm flipH="1">
              <a:off x="5940384" y="2063628"/>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Rett linje 41"/>
            <p:cNvCxnSpPr/>
            <p:nvPr/>
          </p:nvCxnSpPr>
          <p:spPr>
            <a:xfrm flipH="1" flipV="1">
              <a:off x="6077238" y="2995727"/>
              <a:ext cx="363645" cy="15988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6395" name="Gruppe 42"/>
          <p:cNvGrpSpPr>
            <a:grpSpLocks/>
          </p:cNvGrpSpPr>
          <p:nvPr/>
        </p:nvGrpSpPr>
        <p:grpSpPr bwMode="auto">
          <a:xfrm>
            <a:off x="5600774" y="4164139"/>
            <a:ext cx="2808288" cy="1871663"/>
            <a:chOff x="1619672" y="692696"/>
            <a:chExt cx="6917049" cy="4010744"/>
          </a:xfrm>
          <a:solidFill>
            <a:schemeClr val="accent5">
              <a:lumMod val="40000"/>
              <a:lumOff val="60000"/>
            </a:schemeClr>
          </a:solidFill>
        </p:grpSpPr>
        <p:sp>
          <p:nvSpPr>
            <p:cNvPr id="44" name="Ellipse 43"/>
            <p:cNvSpPr/>
            <p:nvPr/>
          </p:nvSpPr>
          <p:spPr>
            <a:xfrm>
              <a:off x="4141717" y="22405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45" name="Ellipse 44"/>
            <p:cNvSpPr/>
            <p:nvPr/>
          </p:nvSpPr>
          <p:spPr>
            <a:xfrm>
              <a:off x="1619672" y="1437695"/>
              <a:ext cx="1849500" cy="915088"/>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46" name="Ellipse 45"/>
            <p:cNvSpPr/>
            <p:nvPr/>
          </p:nvSpPr>
          <p:spPr>
            <a:xfrm>
              <a:off x="6491714" y="1328837"/>
              <a:ext cx="2045007" cy="911687"/>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47" name="Ellipse 46"/>
            <p:cNvSpPr/>
            <p:nvPr/>
          </p:nvSpPr>
          <p:spPr>
            <a:xfrm>
              <a:off x="6589468" y="28018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48" name="Ellipse 47"/>
            <p:cNvSpPr/>
            <p:nvPr/>
          </p:nvSpPr>
          <p:spPr>
            <a:xfrm>
              <a:off x="4141717" y="692696"/>
              <a:ext cx="1853409"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49" name="Ellipse 48"/>
            <p:cNvSpPr/>
            <p:nvPr/>
          </p:nvSpPr>
          <p:spPr>
            <a:xfrm>
              <a:off x="1619672" y="2801823"/>
              <a:ext cx="1849500" cy="915090"/>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nb-NO" sz="900" dirty="0">
                <a:solidFill>
                  <a:schemeClr val="tx1"/>
                </a:solidFill>
              </a:endParaRPr>
            </a:p>
            <a:p>
              <a:pPr algn="ctr" fontAlgn="auto">
                <a:spcBef>
                  <a:spcPts val="0"/>
                </a:spcBef>
                <a:spcAft>
                  <a:spcPts val="0"/>
                </a:spcAft>
                <a:defRPr/>
              </a:pPr>
              <a:r>
                <a:rPr lang="nb-NO" sz="900" dirty="0">
                  <a:solidFill>
                    <a:schemeClr val="tx1"/>
                  </a:solidFill>
                </a:rPr>
                <a:t>UNIVERSE</a:t>
              </a:r>
            </a:p>
          </p:txBody>
        </p:sp>
        <p:sp>
          <p:nvSpPr>
            <p:cNvPr id="50" name="Ellipse 49"/>
            <p:cNvSpPr/>
            <p:nvPr/>
          </p:nvSpPr>
          <p:spPr>
            <a:xfrm>
              <a:off x="4051783" y="3788350"/>
              <a:ext cx="2025455"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51" name="Rett linje 50"/>
            <p:cNvCxnSpPr/>
            <p:nvPr/>
          </p:nvCxnSpPr>
          <p:spPr>
            <a:xfrm>
              <a:off x="3563016" y="2131666"/>
              <a:ext cx="578702" cy="22111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Rett linje 51"/>
            <p:cNvCxnSpPr/>
            <p:nvPr/>
          </p:nvCxnSpPr>
          <p:spPr>
            <a:xfrm flipV="1">
              <a:off x="3563016" y="2995728"/>
              <a:ext cx="488767"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Rett linje 52"/>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Rett linje 53"/>
            <p:cNvCxnSpPr/>
            <p:nvPr/>
          </p:nvCxnSpPr>
          <p:spPr>
            <a:xfrm>
              <a:off x="5064512" y="1784681"/>
              <a:ext cx="0" cy="346985"/>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Rett linje 54"/>
            <p:cNvCxnSpPr/>
            <p:nvPr/>
          </p:nvCxnSpPr>
          <p:spPr>
            <a:xfrm flipH="1">
              <a:off x="5940384" y="2063630"/>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Rett linje 55"/>
            <p:cNvCxnSpPr/>
            <p:nvPr/>
          </p:nvCxnSpPr>
          <p:spPr>
            <a:xfrm flipH="1" flipV="1">
              <a:off x="6077238" y="2995728"/>
              <a:ext cx="363645"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2778" name="TekstSylinder 66"/>
          <p:cNvSpPr txBox="1">
            <a:spLocks noChangeArrowheads="1"/>
          </p:cNvSpPr>
          <p:nvPr/>
        </p:nvSpPr>
        <p:spPr bwMode="auto">
          <a:xfrm>
            <a:off x="6804025" y="981075"/>
            <a:ext cx="449263" cy="461963"/>
          </a:xfrm>
          <a:prstGeom prst="rect">
            <a:avLst/>
          </a:prstGeom>
          <a:noFill/>
          <a:ln w="9525">
            <a:noFill/>
            <a:miter lim="800000"/>
            <a:headEnd/>
            <a:tailEnd/>
          </a:ln>
        </p:spPr>
        <p:txBody>
          <a:bodyPr wrap="none">
            <a:spAutoFit/>
          </a:bodyPr>
          <a:lstStyle/>
          <a:p>
            <a:r>
              <a:rPr lang="nb-NO" sz="2400">
                <a:solidFill>
                  <a:schemeClr val="accent1"/>
                </a:solidFill>
                <a:latin typeface="Calibri" pitchFamily="34" charset="0"/>
              </a:rPr>
              <a:t>tn</a:t>
            </a:r>
          </a:p>
        </p:txBody>
      </p:sp>
      <p:sp>
        <p:nvSpPr>
          <p:cNvPr id="32779" name="TekstSylinder 71"/>
          <p:cNvSpPr txBox="1">
            <a:spLocks noChangeArrowheads="1"/>
          </p:cNvSpPr>
          <p:nvPr/>
        </p:nvSpPr>
        <p:spPr bwMode="auto">
          <a:xfrm>
            <a:off x="2916238" y="3830638"/>
            <a:ext cx="442912" cy="461962"/>
          </a:xfrm>
          <a:prstGeom prst="rect">
            <a:avLst/>
          </a:prstGeom>
          <a:noFill/>
          <a:ln w="9525">
            <a:noFill/>
            <a:miter lim="800000"/>
            <a:headEnd/>
            <a:tailEnd/>
          </a:ln>
        </p:spPr>
        <p:txBody>
          <a:bodyPr wrap="none">
            <a:spAutoFit/>
          </a:bodyPr>
          <a:lstStyle/>
          <a:p>
            <a:r>
              <a:rPr lang="nb-NO" sz="2400">
                <a:solidFill>
                  <a:schemeClr val="accent1"/>
                </a:solidFill>
                <a:latin typeface="Calibri" pitchFamily="34" charset="0"/>
              </a:rPr>
              <a:t>t1</a:t>
            </a:r>
          </a:p>
        </p:txBody>
      </p:sp>
      <p:sp>
        <p:nvSpPr>
          <p:cNvPr id="61" name="TekstSylinder 66"/>
          <p:cNvSpPr txBox="1">
            <a:spLocks noChangeArrowheads="1"/>
          </p:cNvSpPr>
          <p:nvPr/>
        </p:nvSpPr>
        <p:spPr bwMode="auto">
          <a:xfrm>
            <a:off x="5867400" y="1527175"/>
            <a:ext cx="927100" cy="461963"/>
          </a:xfrm>
          <a:prstGeom prst="rect">
            <a:avLst/>
          </a:prstGeom>
          <a:noFill/>
          <a:ln w="9525">
            <a:noFill/>
            <a:miter lim="800000"/>
            <a:headEnd/>
            <a:tailEnd/>
          </a:ln>
        </p:spPr>
        <p:txBody>
          <a:bodyPr wrap="none">
            <a:spAutoFit/>
          </a:bodyPr>
          <a:lstStyle/>
          <a:p>
            <a:r>
              <a:rPr lang="nb-NO" sz="2400">
                <a:solidFill>
                  <a:schemeClr val="accent1"/>
                </a:solidFill>
                <a:latin typeface="Calibri" pitchFamily="34" charset="0"/>
              </a:rPr>
              <a:t>tn - m</a:t>
            </a:r>
          </a:p>
        </p:txBody>
      </p:sp>
      <p:sp>
        <p:nvSpPr>
          <p:cNvPr id="32781" name="Text Box 14"/>
          <p:cNvSpPr txBox="1">
            <a:spLocks noChangeArrowheads="1"/>
          </p:cNvSpPr>
          <p:nvPr/>
        </p:nvSpPr>
        <p:spPr bwMode="auto">
          <a:xfrm>
            <a:off x="1187450" y="307975"/>
            <a:ext cx="720725" cy="396875"/>
          </a:xfrm>
          <a:prstGeom prst="rect">
            <a:avLst/>
          </a:prstGeom>
          <a:noFill/>
          <a:ln w="9525">
            <a:noFill/>
            <a:miter lim="800000"/>
            <a:headEnd/>
            <a:tailEnd/>
          </a:ln>
        </p:spPr>
        <p:txBody>
          <a:bodyPr>
            <a:spAutoFit/>
          </a:bodyPr>
          <a:lstStyle/>
          <a:p>
            <a:endParaRPr lang="nb-NO" sz="2000"/>
          </a:p>
        </p:txBody>
      </p:sp>
      <p:sp>
        <p:nvSpPr>
          <p:cNvPr id="32782" name="Text Box 24"/>
          <p:cNvSpPr txBox="1">
            <a:spLocks noChangeArrowheads="1"/>
          </p:cNvSpPr>
          <p:nvPr/>
        </p:nvSpPr>
        <p:spPr bwMode="auto">
          <a:xfrm>
            <a:off x="900113" y="260350"/>
            <a:ext cx="8101012" cy="400050"/>
          </a:xfrm>
          <a:prstGeom prst="rect">
            <a:avLst/>
          </a:prstGeom>
          <a:noFill/>
          <a:ln w="9525">
            <a:noFill/>
            <a:miter lim="800000"/>
            <a:headEnd/>
            <a:tailEnd/>
          </a:ln>
        </p:spPr>
        <p:txBody>
          <a:bodyPr wrap="none">
            <a:spAutoFit/>
          </a:bodyPr>
          <a:lstStyle/>
          <a:p>
            <a:r>
              <a:rPr lang="nb-NO" sz="2000">
                <a:latin typeface="Verdana" pitchFamily="34" charset="0"/>
              </a:rPr>
              <a:t>Three versions of the ISCED-based target variable in the 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94"/>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39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
          <p:cNvSpPr/>
          <p:nvPr/>
        </p:nvSpPr>
        <p:spPr>
          <a:xfrm>
            <a:off x="1779588" y="1190625"/>
            <a:ext cx="223837" cy="3178175"/>
          </a:xfrm>
          <a:custGeom>
            <a:avLst/>
            <a:gdLst>
              <a:gd name="connsiteX0" fmla="*/ 334002 w 334002"/>
              <a:gd name="connsiteY0" fmla="*/ 0 h 3178629"/>
              <a:gd name="connsiteX1" fmla="*/ 174 w 334002"/>
              <a:gd name="connsiteY1" fmla="*/ 1915886 h 3178629"/>
              <a:gd name="connsiteX2" fmla="*/ 297717 w 334002"/>
              <a:gd name="connsiteY2" fmla="*/ 3178629 h 3178629"/>
            </a:gdLst>
            <a:ahLst/>
            <a:cxnLst>
              <a:cxn ang="0">
                <a:pos x="connsiteX0" y="connsiteY0"/>
              </a:cxn>
              <a:cxn ang="0">
                <a:pos x="connsiteX1" y="connsiteY1"/>
              </a:cxn>
              <a:cxn ang="0">
                <a:pos x="connsiteX2" y="connsiteY2"/>
              </a:cxn>
            </a:cxnLst>
            <a:rect l="l" t="t" r="r" b="b"/>
            <a:pathLst>
              <a:path w="334002" h="3178629">
                <a:moveTo>
                  <a:pt x="334002" y="0"/>
                </a:moveTo>
                <a:cubicBezTo>
                  <a:pt x="170111" y="693057"/>
                  <a:pt x="6221" y="1386115"/>
                  <a:pt x="174" y="1915886"/>
                </a:cubicBezTo>
                <a:cubicBezTo>
                  <a:pt x="-5873" y="2445657"/>
                  <a:pt x="145922" y="2812143"/>
                  <a:pt x="297717" y="3178629"/>
                </a:cubicBezTo>
              </a:path>
            </a:pathLst>
          </a:cu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cxnSp>
        <p:nvCxnSpPr>
          <p:cNvPr id="71" name="Rett linje 70"/>
          <p:cNvCxnSpPr>
            <a:stCxn id="48" idx="4"/>
          </p:cNvCxnSpPr>
          <p:nvPr/>
        </p:nvCxnSpPr>
        <p:spPr>
          <a:xfrm>
            <a:off x="2371725" y="1624013"/>
            <a:ext cx="12700" cy="4684712"/>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2" name="Rett linje 61"/>
          <p:cNvCxnSpPr/>
          <p:nvPr/>
        </p:nvCxnSpPr>
        <p:spPr>
          <a:xfrm flipV="1">
            <a:off x="755650" y="1992313"/>
            <a:ext cx="5783263" cy="68262"/>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60" name="Rett linje 59"/>
          <p:cNvCxnSpPr/>
          <p:nvPr/>
        </p:nvCxnSpPr>
        <p:spPr>
          <a:xfrm flipV="1">
            <a:off x="7019925" y="1628775"/>
            <a:ext cx="0" cy="4602163"/>
          </a:xfrm>
          <a:prstGeom prst="line">
            <a:avLst/>
          </a:prstGeom>
          <a:ln>
            <a:prstDash val="sysDot"/>
          </a:ln>
        </p:spPr>
        <p:style>
          <a:lnRef idx="1">
            <a:schemeClr val="accent1"/>
          </a:lnRef>
          <a:fillRef idx="0">
            <a:schemeClr val="accent1"/>
          </a:fillRef>
          <a:effectRef idx="0">
            <a:schemeClr val="accent1"/>
          </a:effectRef>
          <a:fontRef idx="minor">
            <a:schemeClr val="tx1"/>
          </a:fontRef>
        </p:style>
      </p:cxnSp>
      <p:cxnSp>
        <p:nvCxnSpPr>
          <p:cNvPr id="28" name="Rett pil 27"/>
          <p:cNvCxnSpPr/>
          <p:nvPr/>
        </p:nvCxnSpPr>
        <p:spPr>
          <a:xfrm flipV="1">
            <a:off x="755650" y="1355725"/>
            <a:ext cx="6670675" cy="488156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6391" name="Gruppe 3"/>
          <p:cNvGrpSpPr>
            <a:grpSpLocks/>
          </p:cNvGrpSpPr>
          <p:nvPr/>
        </p:nvGrpSpPr>
        <p:grpSpPr bwMode="auto">
          <a:xfrm>
            <a:off x="971550" y="4149725"/>
            <a:ext cx="2808288" cy="1871663"/>
            <a:chOff x="1619672" y="692696"/>
            <a:chExt cx="6917049" cy="4010744"/>
          </a:xfrm>
          <a:solidFill>
            <a:schemeClr val="accent5">
              <a:lumMod val="40000"/>
              <a:lumOff val="60000"/>
            </a:schemeClr>
          </a:solidFill>
        </p:grpSpPr>
        <p:sp>
          <p:nvSpPr>
            <p:cNvPr id="5" name="Ellipse 4"/>
            <p:cNvSpPr/>
            <p:nvPr/>
          </p:nvSpPr>
          <p:spPr>
            <a:xfrm>
              <a:off x="4141717" y="22405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6" name="Ellipse 5"/>
            <p:cNvSpPr/>
            <p:nvPr/>
          </p:nvSpPr>
          <p:spPr>
            <a:xfrm>
              <a:off x="1619672" y="1437695"/>
              <a:ext cx="1849500"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7" name="Ellipse 6"/>
            <p:cNvSpPr/>
            <p:nvPr/>
          </p:nvSpPr>
          <p:spPr>
            <a:xfrm>
              <a:off x="6491714" y="1328837"/>
              <a:ext cx="2045007" cy="911687"/>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8" name="Ellipse 7"/>
            <p:cNvSpPr/>
            <p:nvPr/>
          </p:nvSpPr>
          <p:spPr>
            <a:xfrm>
              <a:off x="6589468" y="28018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9" name="Ellipse 8"/>
            <p:cNvSpPr/>
            <p:nvPr/>
          </p:nvSpPr>
          <p:spPr>
            <a:xfrm>
              <a:off x="4141717" y="692696"/>
              <a:ext cx="1853409"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10" name="Ellipse 9"/>
            <p:cNvSpPr/>
            <p:nvPr/>
          </p:nvSpPr>
          <p:spPr>
            <a:xfrm>
              <a:off x="1619672" y="2801823"/>
              <a:ext cx="1849500"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 </a:t>
              </a:r>
              <a:r>
                <a:rPr lang="nb-NO" sz="900" dirty="0">
                  <a:solidFill>
                    <a:schemeClr val="tx1"/>
                  </a:solidFill>
                </a:rPr>
                <a:t>UNIVERSE</a:t>
              </a:r>
              <a:endParaRPr lang="nb-NO" sz="900" dirty="0">
                <a:solidFill>
                  <a:schemeClr val="tx1"/>
                </a:solidFill>
              </a:endParaRPr>
            </a:p>
          </p:txBody>
        </p:sp>
        <p:sp>
          <p:nvSpPr>
            <p:cNvPr id="11" name="Ellipse 10"/>
            <p:cNvSpPr/>
            <p:nvPr/>
          </p:nvSpPr>
          <p:spPr>
            <a:xfrm>
              <a:off x="4051783" y="3788350"/>
              <a:ext cx="2025455"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12" name="Rett linje 11"/>
            <p:cNvCxnSpPr/>
            <p:nvPr/>
          </p:nvCxnSpPr>
          <p:spPr>
            <a:xfrm>
              <a:off x="3563016" y="2131666"/>
              <a:ext cx="578702" cy="22111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Rett linje 12"/>
            <p:cNvCxnSpPr/>
            <p:nvPr/>
          </p:nvCxnSpPr>
          <p:spPr>
            <a:xfrm flipV="1">
              <a:off x="3563016" y="2995728"/>
              <a:ext cx="488767"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Rett linje 13"/>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Rett linje 14"/>
            <p:cNvCxnSpPr/>
            <p:nvPr/>
          </p:nvCxnSpPr>
          <p:spPr>
            <a:xfrm>
              <a:off x="5064512" y="1784681"/>
              <a:ext cx="0" cy="346985"/>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Rett linje 15"/>
            <p:cNvCxnSpPr/>
            <p:nvPr/>
          </p:nvCxnSpPr>
          <p:spPr>
            <a:xfrm flipH="1">
              <a:off x="5940384" y="2063630"/>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Rett linje 16"/>
            <p:cNvCxnSpPr/>
            <p:nvPr/>
          </p:nvCxnSpPr>
          <p:spPr>
            <a:xfrm flipH="1" flipV="1">
              <a:off x="6077238" y="2995728"/>
              <a:ext cx="363645"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cxnSp>
        <p:nvCxnSpPr>
          <p:cNvPr id="21" name="Rett pil 20"/>
          <p:cNvCxnSpPr/>
          <p:nvPr/>
        </p:nvCxnSpPr>
        <p:spPr>
          <a:xfrm flipV="1">
            <a:off x="755650" y="549275"/>
            <a:ext cx="0" cy="5688013"/>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3" name="Rett pil 22"/>
          <p:cNvCxnSpPr/>
          <p:nvPr/>
        </p:nvCxnSpPr>
        <p:spPr>
          <a:xfrm>
            <a:off x="755650" y="6237288"/>
            <a:ext cx="728821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nvGrpSpPr>
          <p:cNvPr id="16395" name="Gruppe 42"/>
          <p:cNvGrpSpPr>
            <a:grpSpLocks/>
          </p:cNvGrpSpPr>
          <p:nvPr/>
        </p:nvGrpSpPr>
        <p:grpSpPr bwMode="auto">
          <a:xfrm>
            <a:off x="5600774" y="4164139"/>
            <a:ext cx="2808288" cy="1871663"/>
            <a:chOff x="1619672" y="692696"/>
            <a:chExt cx="6917049" cy="4010744"/>
          </a:xfrm>
          <a:solidFill>
            <a:schemeClr val="accent5">
              <a:lumMod val="40000"/>
              <a:lumOff val="60000"/>
            </a:schemeClr>
          </a:solidFill>
        </p:grpSpPr>
        <p:sp>
          <p:nvSpPr>
            <p:cNvPr id="44" name="Ellipse 43"/>
            <p:cNvSpPr/>
            <p:nvPr/>
          </p:nvSpPr>
          <p:spPr>
            <a:xfrm>
              <a:off x="4141717" y="22405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45" name="Ellipse 44"/>
            <p:cNvSpPr/>
            <p:nvPr/>
          </p:nvSpPr>
          <p:spPr>
            <a:xfrm>
              <a:off x="1619672" y="1437695"/>
              <a:ext cx="1849500" cy="915088"/>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46" name="Ellipse 45"/>
            <p:cNvSpPr/>
            <p:nvPr/>
          </p:nvSpPr>
          <p:spPr>
            <a:xfrm>
              <a:off x="6491714" y="1328837"/>
              <a:ext cx="2045007" cy="911687"/>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47" name="Ellipse 46"/>
            <p:cNvSpPr/>
            <p:nvPr/>
          </p:nvSpPr>
          <p:spPr>
            <a:xfrm>
              <a:off x="6589468" y="28018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48" name="Ellipse 47"/>
            <p:cNvSpPr/>
            <p:nvPr/>
          </p:nvSpPr>
          <p:spPr>
            <a:xfrm>
              <a:off x="4141717" y="692696"/>
              <a:ext cx="1853409"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49" name="Ellipse 48"/>
            <p:cNvSpPr/>
            <p:nvPr/>
          </p:nvSpPr>
          <p:spPr>
            <a:xfrm>
              <a:off x="1619672" y="2801823"/>
              <a:ext cx="1849500" cy="915090"/>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endParaRPr lang="nb-NO" sz="900" dirty="0">
                <a:solidFill>
                  <a:schemeClr val="tx1"/>
                </a:solidFill>
              </a:endParaRPr>
            </a:p>
            <a:p>
              <a:pPr algn="ctr" fontAlgn="auto">
                <a:spcBef>
                  <a:spcPts val="0"/>
                </a:spcBef>
                <a:spcAft>
                  <a:spcPts val="0"/>
                </a:spcAft>
                <a:defRPr/>
              </a:pPr>
              <a:r>
                <a:rPr lang="nb-NO" sz="900" dirty="0">
                  <a:solidFill>
                    <a:schemeClr val="tx1"/>
                  </a:solidFill>
                </a:rPr>
                <a:t>UNIVERSE</a:t>
              </a:r>
            </a:p>
          </p:txBody>
        </p:sp>
        <p:sp>
          <p:nvSpPr>
            <p:cNvPr id="50" name="Ellipse 49"/>
            <p:cNvSpPr/>
            <p:nvPr/>
          </p:nvSpPr>
          <p:spPr>
            <a:xfrm>
              <a:off x="4051783" y="3788350"/>
              <a:ext cx="2025455"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51" name="Rett linje 50"/>
            <p:cNvCxnSpPr/>
            <p:nvPr/>
          </p:nvCxnSpPr>
          <p:spPr>
            <a:xfrm>
              <a:off x="3563016" y="2131666"/>
              <a:ext cx="578702" cy="22111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Rett linje 51"/>
            <p:cNvCxnSpPr/>
            <p:nvPr/>
          </p:nvCxnSpPr>
          <p:spPr>
            <a:xfrm flipV="1">
              <a:off x="3563016" y="2995728"/>
              <a:ext cx="488767"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Rett linje 52"/>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Rett linje 53"/>
            <p:cNvCxnSpPr/>
            <p:nvPr/>
          </p:nvCxnSpPr>
          <p:spPr>
            <a:xfrm>
              <a:off x="5064512" y="1784681"/>
              <a:ext cx="0" cy="346985"/>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Rett linje 54"/>
            <p:cNvCxnSpPr/>
            <p:nvPr/>
          </p:nvCxnSpPr>
          <p:spPr>
            <a:xfrm flipH="1">
              <a:off x="5940384" y="2063630"/>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Rett linje 55"/>
            <p:cNvCxnSpPr/>
            <p:nvPr/>
          </p:nvCxnSpPr>
          <p:spPr>
            <a:xfrm flipH="1" flipV="1">
              <a:off x="6077238" y="2995728"/>
              <a:ext cx="363645"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4826" name="TekstSylinder 66"/>
          <p:cNvSpPr txBox="1">
            <a:spLocks noChangeArrowheads="1"/>
          </p:cNvSpPr>
          <p:nvPr/>
        </p:nvSpPr>
        <p:spPr bwMode="auto">
          <a:xfrm>
            <a:off x="6804025" y="981075"/>
            <a:ext cx="449263" cy="461963"/>
          </a:xfrm>
          <a:prstGeom prst="rect">
            <a:avLst/>
          </a:prstGeom>
          <a:noFill/>
          <a:ln w="9525">
            <a:noFill/>
            <a:miter lim="800000"/>
            <a:headEnd/>
            <a:tailEnd/>
          </a:ln>
        </p:spPr>
        <p:txBody>
          <a:bodyPr wrap="none">
            <a:spAutoFit/>
          </a:bodyPr>
          <a:lstStyle/>
          <a:p>
            <a:r>
              <a:rPr lang="nb-NO" sz="2400">
                <a:solidFill>
                  <a:schemeClr val="accent1"/>
                </a:solidFill>
                <a:latin typeface="Calibri" pitchFamily="34" charset="0"/>
              </a:rPr>
              <a:t>tn</a:t>
            </a:r>
          </a:p>
        </p:txBody>
      </p:sp>
      <p:sp>
        <p:nvSpPr>
          <p:cNvPr id="34827" name="TekstSylinder 71"/>
          <p:cNvSpPr txBox="1">
            <a:spLocks noChangeArrowheads="1"/>
          </p:cNvSpPr>
          <p:nvPr/>
        </p:nvSpPr>
        <p:spPr bwMode="auto">
          <a:xfrm>
            <a:off x="2916238" y="3830638"/>
            <a:ext cx="442912" cy="461962"/>
          </a:xfrm>
          <a:prstGeom prst="rect">
            <a:avLst/>
          </a:prstGeom>
          <a:noFill/>
          <a:ln w="9525">
            <a:noFill/>
            <a:miter lim="800000"/>
            <a:headEnd/>
            <a:tailEnd/>
          </a:ln>
        </p:spPr>
        <p:txBody>
          <a:bodyPr wrap="none">
            <a:spAutoFit/>
          </a:bodyPr>
          <a:lstStyle/>
          <a:p>
            <a:r>
              <a:rPr lang="nb-NO" sz="2400">
                <a:solidFill>
                  <a:schemeClr val="accent1"/>
                </a:solidFill>
                <a:latin typeface="Calibri" pitchFamily="34" charset="0"/>
              </a:rPr>
              <a:t>t1</a:t>
            </a:r>
          </a:p>
        </p:txBody>
      </p:sp>
      <p:sp>
        <p:nvSpPr>
          <p:cNvPr id="34828" name="TekstSylinder 66"/>
          <p:cNvSpPr txBox="1">
            <a:spLocks noChangeArrowheads="1"/>
          </p:cNvSpPr>
          <p:nvPr/>
        </p:nvSpPr>
        <p:spPr bwMode="auto">
          <a:xfrm>
            <a:off x="5867400" y="1527175"/>
            <a:ext cx="927100" cy="461963"/>
          </a:xfrm>
          <a:prstGeom prst="rect">
            <a:avLst/>
          </a:prstGeom>
          <a:noFill/>
          <a:ln w="9525">
            <a:noFill/>
            <a:miter lim="800000"/>
            <a:headEnd/>
            <a:tailEnd/>
          </a:ln>
        </p:spPr>
        <p:txBody>
          <a:bodyPr wrap="none">
            <a:spAutoFit/>
          </a:bodyPr>
          <a:lstStyle/>
          <a:p>
            <a:r>
              <a:rPr lang="nb-NO" sz="2400">
                <a:solidFill>
                  <a:schemeClr val="accent1"/>
                </a:solidFill>
                <a:latin typeface="Calibri" pitchFamily="34" charset="0"/>
              </a:rPr>
              <a:t>tn - m</a:t>
            </a:r>
          </a:p>
        </p:txBody>
      </p:sp>
      <p:sp>
        <p:nvSpPr>
          <p:cNvPr id="34829" name="Text Box 14"/>
          <p:cNvSpPr txBox="1">
            <a:spLocks noChangeArrowheads="1"/>
          </p:cNvSpPr>
          <p:nvPr/>
        </p:nvSpPr>
        <p:spPr bwMode="auto">
          <a:xfrm>
            <a:off x="1187450" y="307975"/>
            <a:ext cx="720725" cy="396875"/>
          </a:xfrm>
          <a:prstGeom prst="rect">
            <a:avLst/>
          </a:prstGeom>
          <a:noFill/>
          <a:ln w="9525">
            <a:noFill/>
            <a:miter lim="800000"/>
            <a:headEnd/>
            <a:tailEnd/>
          </a:ln>
        </p:spPr>
        <p:txBody>
          <a:bodyPr>
            <a:spAutoFit/>
          </a:bodyPr>
          <a:lstStyle/>
          <a:p>
            <a:endParaRPr lang="nb-NO" sz="2000"/>
          </a:p>
        </p:txBody>
      </p:sp>
      <p:sp>
        <p:nvSpPr>
          <p:cNvPr id="34830" name="Text Box 24"/>
          <p:cNvSpPr txBox="1">
            <a:spLocks noChangeArrowheads="1"/>
          </p:cNvSpPr>
          <p:nvPr/>
        </p:nvSpPr>
        <p:spPr bwMode="auto">
          <a:xfrm>
            <a:off x="900113" y="260350"/>
            <a:ext cx="6583362" cy="400050"/>
          </a:xfrm>
          <a:prstGeom prst="rect">
            <a:avLst/>
          </a:prstGeom>
          <a:noFill/>
          <a:ln w="9525">
            <a:noFill/>
            <a:miter lim="800000"/>
            <a:headEnd/>
            <a:tailEnd/>
          </a:ln>
        </p:spPr>
        <p:txBody>
          <a:bodyPr wrap="none">
            <a:spAutoFit/>
          </a:bodyPr>
          <a:lstStyle/>
          <a:p>
            <a:r>
              <a:rPr lang="nb-NO" sz="2000">
                <a:latin typeface="Verdana" pitchFamily="34" charset="0"/>
              </a:rPr>
              <a:t>Reference of metadata elements in DDI- Lifecycle</a:t>
            </a:r>
          </a:p>
        </p:txBody>
      </p:sp>
      <p:sp>
        <p:nvSpPr>
          <p:cNvPr id="58" name="Freeform 57"/>
          <p:cNvSpPr/>
          <p:nvPr/>
        </p:nvSpPr>
        <p:spPr>
          <a:xfrm>
            <a:off x="1363663" y="3392488"/>
            <a:ext cx="4613275" cy="1104900"/>
          </a:xfrm>
          <a:custGeom>
            <a:avLst/>
            <a:gdLst>
              <a:gd name="connsiteX0" fmla="*/ 4934857 w 4934857"/>
              <a:gd name="connsiteY0" fmla="*/ 1349843 h 1349843"/>
              <a:gd name="connsiteX1" fmla="*/ 2474686 w 4934857"/>
              <a:gd name="connsiteY1" fmla="*/ 14 h 1349843"/>
              <a:gd name="connsiteX2" fmla="*/ 0 w 4934857"/>
              <a:gd name="connsiteY2" fmla="*/ 1328071 h 1349843"/>
            </a:gdLst>
            <a:ahLst/>
            <a:cxnLst>
              <a:cxn ang="0">
                <a:pos x="connsiteX0" y="connsiteY0"/>
              </a:cxn>
              <a:cxn ang="0">
                <a:pos x="connsiteX1" y="connsiteY1"/>
              </a:cxn>
              <a:cxn ang="0">
                <a:pos x="connsiteX2" y="connsiteY2"/>
              </a:cxn>
            </a:cxnLst>
            <a:rect l="l" t="t" r="r" b="b"/>
            <a:pathLst>
              <a:path w="4934857" h="1349843">
                <a:moveTo>
                  <a:pt x="4934857" y="1349843"/>
                </a:moveTo>
                <a:cubicBezTo>
                  <a:pt x="4116009" y="676743"/>
                  <a:pt x="3297162" y="3643"/>
                  <a:pt x="2474686" y="14"/>
                </a:cubicBezTo>
                <a:cubicBezTo>
                  <a:pt x="1652210" y="-3615"/>
                  <a:pt x="826105" y="662228"/>
                  <a:pt x="0" y="1328071"/>
                </a:cubicBezTo>
              </a:path>
            </a:pathLst>
          </a:cu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7" name="Freeform 56"/>
          <p:cNvSpPr/>
          <p:nvPr/>
        </p:nvSpPr>
        <p:spPr>
          <a:xfrm flipV="1">
            <a:off x="1347788" y="5589588"/>
            <a:ext cx="4662487" cy="935037"/>
          </a:xfrm>
          <a:custGeom>
            <a:avLst/>
            <a:gdLst>
              <a:gd name="connsiteX0" fmla="*/ 4934857 w 4934857"/>
              <a:gd name="connsiteY0" fmla="*/ 1349843 h 1349843"/>
              <a:gd name="connsiteX1" fmla="*/ 2474686 w 4934857"/>
              <a:gd name="connsiteY1" fmla="*/ 14 h 1349843"/>
              <a:gd name="connsiteX2" fmla="*/ 0 w 4934857"/>
              <a:gd name="connsiteY2" fmla="*/ 1328071 h 1349843"/>
            </a:gdLst>
            <a:ahLst/>
            <a:cxnLst>
              <a:cxn ang="0">
                <a:pos x="connsiteX0" y="connsiteY0"/>
              </a:cxn>
              <a:cxn ang="0">
                <a:pos x="connsiteX1" y="connsiteY1"/>
              </a:cxn>
              <a:cxn ang="0">
                <a:pos x="connsiteX2" y="connsiteY2"/>
              </a:cxn>
            </a:cxnLst>
            <a:rect l="l" t="t" r="r" b="b"/>
            <a:pathLst>
              <a:path w="4934857" h="1349843">
                <a:moveTo>
                  <a:pt x="4934857" y="1349843"/>
                </a:moveTo>
                <a:cubicBezTo>
                  <a:pt x="4116009" y="676743"/>
                  <a:pt x="3297162" y="3643"/>
                  <a:pt x="2474686" y="14"/>
                </a:cubicBezTo>
                <a:cubicBezTo>
                  <a:pt x="1652210" y="-3615"/>
                  <a:pt x="826105" y="662228"/>
                  <a:pt x="0" y="1328071"/>
                </a:cubicBezTo>
              </a:path>
            </a:pathLst>
          </a:cu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59" name="Freeform 58"/>
          <p:cNvSpPr/>
          <p:nvPr/>
        </p:nvSpPr>
        <p:spPr>
          <a:xfrm>
            <a:off x="827088" y="1546225"/>
            <a:ext cx="163512" cy="3178175"/>
          </a:xfrm>
          <a:custGeom>
            <a:avLst/>
            <a:gdLst>
              <a:gd name="connsiteX0" fmla="*/ 334002 w 334002"/>
              <a:gd name="connsiteY0" fmla="*/ 0 h 3178629"/>
              <a:gd name="connsiteX1" fmla="*/ 174 w 334002"/>
              <a:gd name="connsiteY1" fmla="*/ 1915886 h 3178629"/>
              <a:gd name="connsiteX2" fmla="*/ 297717 w 334002"/>
              <a:gd name="connsiteY2" fmla="*/ 3178629 h 3178629"/>
            </a:gdLst>
            <a:ahLst/>
            <a:cxnLst>
              <a:cxn ang="0">
                <a:pos x="connsiteX0" y="connsiteY0"/>
              </a:cxn>
              <a:cxn ang="0">
                <a:pos x="connsiteX1" y="connsiteY1"/>
              </a:cxn>
              <a:cxn ang="0">
                <a:pos x="connsiteX2" y="connsiteY2"/>
              </a:cxn>
            </a:cxnLst>
            <a:rect l="l" t="t" r="r" b="b"/>
            <a:pathLst>
              <a:path w="334002" h="3178629">
                <a:moveTo>
                  <a:pt x="334002" y="0"/>
                </a:moveTo>
                <a:cubicBezTo>
                  <a:pt x="170111" y="693057"/>
                  <a:pt x="6221" y="1386115"/>
                  <a:pt x="174" y="1915886"/>
                </a:cubicBezTo>
                <a:cubicBezTo>
                  <a:pt x="-5873" y="2445657"/>
                  <a:pt x="145922" y="2812143"/>
                  <a:pt x="297717" y="3178629"/>
                </a:cubicBezTo>
              </a:path>
            </a:pathLst>
          </a:cu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63" name="Freeform 62"/>
          <p:cNvSpPr/>
          <p:nvPr/>
        </p:nvSpPr>
        <p:spPr>
          <a:xfrm>
            <a:off x="468313" y="2193925"/>
            <a:ext cx="503237" cy="3179763"/>
          </a:xfrm>
          <a:custGeom>
            <a:avLst/>
            <a:gdLst>
              <a:gd name="connsiteX0" fmla="*/ 334002 w 334002"/>
              <a:gd name="connsiteY0" fmla="*/ 0 h 3178629"/>
              <a:gd name="connsiteX1" fmla="*/ 174 w 334002"/>
              <a:gd name="connsiteY1" fmla="*/ 1915886 h 3178629"/>
              <a:gd name="connsiteX2" fmla="*/ 297717 w 334002"/>
              <a:gd name="connsiteY2" fmla="*/ 3178629 h 3178629"/>
            </a:gdLst>
            <a:ahLst/>
            <a:cxnLst>
              <a:cxn ang="0">
                <a:pos x="connsiteX0" y="connsiteY0"/>
              </a:cxn>
              <a:cxn ang="0">
                <a:pos x="connsiteX1" y="connsiteY1"/>
              </a:cxn>
              <a:cxn ang="0">
                <a:pos x="connsiteX2" y="connsiteY2"/>
              </a:cxn>
            </a:cxnLst>
            <a:rect l="l" t="t" r="r" b="b"/>
            <a:pathLst>
              <a:path w="334002" h="3178629">
                <a:moveTo>
                  <a:pt x="334002" y="0"/>
                </a:moveTo>
                <a:cubicBezTo>
                  <a:pt x="170111" y="693057"/>
                  <a:pt x="6221" y="1386115"/>
                  <a:pt x="174" y="1915886"/>
                </a:cubicBezTo>
                <a:cubicBezTo>
                  <a:pt x="-5873" y="2445657"/>
                  <a:pt x="145922" y="2812143"/>
                  <a:pt x="297717" y="3178629"/>
                </a:cubicBezTo>
              </a:path>
            </a:pathLst>
          </a:custGeom>
          <a:ln>
            <a:solidFill>
              <a:srgbClr val="FF0000"/>
            </a:solidFill>
            <a:tailEnd type="triangle" w="lg" len="lg"/>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grpSp>
        <p:nvGrpSpPr>
          <p:cNvPr id="16394" name="Gruppe 28"/>
          <p:cNvGrpSpPr>
            <a:grpSpLocks/>
          </p:cNvGrpSpPr>
          <p:nvPr/>
        </p:nvGrpSpPr>
        <p:grpSpPr bwMode="auto">
          <a:xfrm>
            <a:off x="990600" y="996851"/>
            <a:ext cx="2808288" cy="1871662"/>
            <a:chOff x="1619672" y="692696"/>
            <a:chExt cx="6917049" cy="4010744"/>
          </a:xfrm>
          <a:solidFill>
            <a:schemeClr val="accent5">
              <a:lumMod val="40000"/>
              <a:lumOff val="60000"/>
            </a:schemeClr>
          </a:solidFill>
        </p:grpSpPr>
        <p:sp>
          <p:nvSpPr>
            <p:cNvPr id="30" name="Ellipse 29"/>
            <p:cNvSpPr/>
            <p:nvPr/>
          </p:nvSpPr>
          <p:spPr>
            <a:xfrm>
              <a:off x="4141717" y="22405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31" name="Ellipse 30"/>
            <p:cNvSpPr/>
            <p:nvPr/>
          </p:nvSpPr>
          <p:spPr>
            <a:xfrm>
              <a:off x="1619672" y="1437693"/>
              <a:ext cx="1849500" cy="915090"/>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32" name="Ellipse 31"/>
            <p:cNvSpPr/>
            <p:nvPr/>
          </p:nvSpPr>
          <p:spPr>
            <a:xfrm>
              <a:off x="6491714" y="1328835"/>
              <a:ext cx="2045007" cy="9116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33" name="Ellipse 32"/>
            <p:cNvSpPr/>
            <p:nvPr/>
          </p:nvSpPr>
          <p:spPr>
            <a:xfrm>
              <a:off x="6589468" y="28018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34" name="Ellipse 33"/>
            <p:cNvSpPr/>
            <p:nvPr/>
          </p:nvSpPr>
          <p:spPr>
            <a:xfrm>
              <a:off x="4141717" y="692696"/>
              <a:ext cx="1853409" cy="915088"/>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35" name="Ellipse 34"/>
            <p:cNvSpPr/>
            <p:nvPr/>
          </p:nvSpPr>
          <p:spPr>
            <a:xfrm>
              <a:off x="1619672" y="2801824"/>
              <a:ext cx="1849500" cy="915088"/>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UNIVERSE</a:t>
              </a:r>
              <a:endParaRPr lang="nb-NO" sz="900" dirty="0">
                <a:solidFill>
                  <a:schemeClr val="tx1"/>
                </a:solidFill>
              </a:endParaRPr>
            </a:p>
          </p:txBody>
        </p:sp>
        <p:sp>
          <p:nvSpPr>
            <p:cNvPr id="36" name="Ellipse 35"/>
            <p:cNvSpPr/>
            <p:nvPr/>
          </p:nvSpPr>
          <p:spPr>
            <a:xfrm>
              <a:off x="4051783" y="3788352"/>
              <a:ext cx="2025455"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37" name="Rett linje 36"/>
            <p:cNvCxnSpPr/>
            <p:nvPr/>
          </p:nvCxnSpPr>
          <p:spPr>
            <a:xfrm>
              <a:off x="3563016" y="2131665"/>
              <a:ext cx="578702" cy="221119"/>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Rett linje 37"/>
            <p:cNvCxnSpPr/>
            <p:nvPr/>
          </p:nvCxnSpPr>
          <p:spPr>
            <a:xfrm flipV="1">
              <a:off x="3563016" y="2995727"/>
              <a:ext cx="488767" cy="15988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Rett linje 38"/>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Rett linje 39"/>
            <p:cNvCxnSpPr/>
            <p:nvPr/>
          </p:nvCxnSpPr>
          <p:spPr>
            <a:xfrm>
              <a:off x="5064512" y="1784679"/>
              <a:ext cx="0" cy="346986"/>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Rett linje 40"/>
            <p:cNvCxnSpPr/>
            <p:nvPr/>
          </p:nvCxnSpPr>
          <p:spPr>
            <a:xfrm flipH="1">
              <a:off x="5940384" y="2063628"/>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Rett linje 41"/>
            <p:cNvCxnSpPr/>
            <p:nvPr/>
          </p:nvCxnSpPr>
          <p:spPr>
            <a:xfrm flipH="1" flipV="1">
              <a:off x="6077238" y="2995727"/>
              <a:ext cx="363645" cy="15988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ext Box 4"/>
          <p:cNvSpPr txBox="1">
            <a:spLocks noChangeArrowheads="1"/>
          </p:cNvSpPr>
          <p:nvPr/>
        </p:nvSpPr>
        <p:spPr bwMode="auto">
          <a:xfrm>
            <a:off x="2339975" y="1185863"/>
            <a:ext cx="3097213" cy="457200"/>
          </a:xfrm>
          <a:prstGeom prst="rect">
            <a:avLst/>
          </a:prstGeom>
          <a:noFill/>
          <a:ln w="9525">
            <a:noFill/>
            <a:miter lim="800000"/>
            <a:headEnd/>
            <a:tailEnd/>
          </a:ln>
        </p:spPr>
        <p:txBody>
          <a:bodyPr wrap="none">
            <a:spAutoFit/>
          </a:bodyPr>
          <a:lstStyle/>
          <a:p>
            <a:r>
              <a:rPr lang="nb-NO" sz="2400">
                <a:latin typeface="Verdana" pitchFamily="34" charset="0"/>
              </a:rPr>
              <a:t>Comparison in DDI</a:t>
            </a:r>
          </a:p>
        </p:txBody>
      </p:sp>
      <p:sp>
        <p:nvSpPr>
          <p:cNvPr id="36866" name="Text Box 5"/>
          <p:cNvSpPr txBox="1">
            <a:spLocks noChangeArrowheads="1"/>
          </p:cNvSpPr>
          <p:nvPr/>
        </p:nvSpPr>
        <p:spPr bwMode="auto">
          <a:xfrm>
            <a:off x="2411413" y="2563813"/>
            <a:ext cx="5910262" cy="1755775"/>
          </a:xfrm>
          <a:prstGeom prst="rect">
            <a:avLst/>
          </a:prstGeom>
          <a:noFill/>
          <a:ln w="9525">
            <a:noFill/>
            <a:miter lim="800000"/>
            <a:headEnd/>
            <a:tailEnd/>
          </a:ln>
        </p:spPr>
        <p:txBody>
          <a:bodyPr wrap="none">
            <a:spAutoFit/>
          </a:bodyPr>
          <a:lstStyle/>
          <a:p>
            <a:pPr marL="285750" indent="-285750">
              <a:buFont typeface="Arial" charset="0"/>
              <a:buChar char="•"/>
            </a:pPr>
            <a:r>
              <a:rPr lang="en-GB"/>
              <a:t>Concept</a:t>
            </a:r>
          </a:p>
          <a:p>
            <a:pPr marL="285750" indent="-285750">
              <a:buFont typeface="Arial" charset="0"/>
              <a:buChar char="•"/>
            </a:pPr>
            <a:r>
              <a:rPr lang="en-GB"/>
              <a:t>Variables</a:t>
            </a:r>
          </a:p>
          <a:p>
            <a:pPr marL="285750" indent="-285750">
              <a:buFont typeface="Arial" charset="0"/>
              <a:buChar char="•"/>
            </a:pPr>
            <a:r>
              <a:rPr lang="en-GB"/>
              <a:t>Questions</a:t>
            </a:r>
          </a:p>
          <a:p>
            <a:pPr marL="285750" indent="-285750">
              <a:buFont typeface="Arial" charset="0"/>
              <a:buChar char="•"/>
            </a:pPr>
            <a:r>
              <a:rPr lang="en-GB"/>
              <a:t>Categories</a:t>
            </a:r>
          </a:p>
          <a:p>
            <a:pPr marL="285750" indent="-285750">
              <a:buFont typeface="Arial" charset="0"/>
              <a:buChar char="•"/>
            </a:pPr>
            <a:r>
              <a:rPr lang="en-GB"/>
              <a:t>Codes</a:t>
            </a:r>
          </a:p>
          <a:p>
            <a:pPr marL="285750" indent="-285750">
              <a:buFont typeface="Arial" charset="0"/>
              <a:buChar char="•"/>
            </a:pPr>
            <a:r>
              <a:rPr lang="en-GB"/>
              <a:t>Universes (target population for a questionnaire item)</a:t>
            </a:r>
            <a:endParaRPr lang="nb-NO"/>
          </a:p>
        </p:txBody>
      </p:sp>
      <p:sp>
        <p:nvSpPr>
          <p:cNvPr id="36867" name="Text Box 6"/>
          <p:cNvSpPr txBox="1">
            <a:spLocks noChangeArrowheads="1"/>
          </p:cNvSpPr>
          <p:nvPr/>
        </p:nvSpPr>
        <p:spPr bwMode="auto">
          <a:xfrm>
            <a:off x="1239838" y="1682750"/>
            <a:ext cx="184150" cy="366713"/>
          </a:xfrm>
          <a:prstGeom prst="rect">
            <a:avLst/>
          </a:prstGeom>
          <a:noFill/>
          <a:ln w="9525">
            <a:noFill/>
            <a:miter lim="800000"/>
            <a:headEnd/>
            <a:tailEnd/>
          </a:ln>
        </p:spPr>
        <p:txBody>
          <a:bodyPr wrap="none">
            <a:spAutoFit/>
          </a:bodyPr>
          <a:lstStyle/>
          <a:p>
            <a:endParaRPr lang="nb-NO"/>
          </a:p>
        </p:txBody>
      </p:sp>
      <p:sp>
        <p:nvSpPr>
          <p:cNvPr id="36868" name="Text Box 7"/>
          <p:cNvSpPr txBox="1">
            <a:spLocks noChangeArrowheads="1"/>
          </p:cNvSpPr>
          <p:nvPr/>
        </p:nvSpPr>
        <p:spPr bwMode="auto">
          <a:xfrm>
            <a:off x="2357438" y="1916113"/>
            <a:ext cx="4625975" cy="369887"/>
          </a:xfrm>
          <a:prstGeom prst="rect">
            <a:avLst/>
          </a:prstGeom>
          <a:noFill/>
          <a:ln w="9525">
            <a:noFill/>
            <a:miter lim="800000"/>
            <a:headEnd/>
            <a:tailEnd/>
          </a:ln>
        </p:spPr>
        <p:txBody>
          <a:bodyPr wrap="none">
            <a:spAutoFit/>
          </a:bodyPr>
          <a:lstStyle/>
          <a:p>
            <a:r>
              <a:rPr lang="nb-NO">
                <a:latin typeface="Verdana" pitchFamily="34" charset="0"/>
              </a:rPr>
              <a:t>The following items can be compared:</a:t>
            </a:r>
          </a:p>
        </p:txBody>
      </p:sp>
      <p:sp>
        <p:nvSpPr>
          <p:cNvPr id="6" name="Text Box 7"/>
          <p:cNvSpPr txBox="1">
            <a:spLocks noChangeArrowheads="1"/>
          </p:cNvSpPr>
          <p:nvPr/>
        </p:nvSpPr>
        <p:spPr bwMode="auto">
          <a:xfrm>
            <a:off x="2357438" y="4791075"/>
            <a:ext cx="5391150" cy="1108075"/>
          </a:xfrm>
          <a:prstGeom prst="rect">
            <a:avLst/>
          </a:prstGeom>
          <a:noFill/>
          <a:ln w="9525">
            <a:noFill/>
            <a:miter lim="800000"/>
            <a:headEnd/>
            <a:tailEnd/>
          </a:ln>
          <a:effectLst/>
        </p:spPr>
        <p:txBody>
          <a:bodyPr wrap="none">
            <a:spAutoFit/>
          </a:bodyPr>
          <a:lstStyle/>
          <a:p>
            <a:pPr>
              <a:defRPr/>
            </a:pPr>
            <a:r>
              <a:rPr lang="en-US" dirty="0">
                <a:latin typeface="Verdana" pitchFamily="34" charset="0"/>
              </a:rPr>
              <a:t>Correspondence can be described as</a:t>
            </a:r>
          </a:p>
          <a:p>
            <a:pPr marL="285750" indent="-285750">
              <a:buFont typeface="Arial" pitchFamily="34" charset="0"/>
              <a:buChar char="•"/>
              <a:defRPr/>
            </a:pPr>
            <a:r>
              <a:rPr lang="en-US" sz="1600" dirty="0">
                <a:latin typeface="Verdana" pitchFamily="34" charset="0"/>
              </a:rPr>
              <a:t>Commonality, Difference</a:t>
            </a:r>
            <a:endParaRPr lang="en-US" sz="1600" dirty="0">
              <a:latin typeface="Verdana" pitchFamily="34" charset="0"/>
            </a:endParaRPr>
          </a:p>
          <a:p>
            <a:pPr marL="285750" indent="-285750">
              <a:buFont typeface="Arial" pitchFamily="34" charset="0"/>
              <a:buChar char="•"/>
              <a:defRPr/>
            </a:pPr>
            <a:r>
              <a:rPr lang="en-US" sz="1600" dirty="0">
                <a:latin typeface="Verdana" pitchFamily="34" charset="0"/>
              </a:rPr>
              <a:t>Coded Commonality Type, Commonality Weight</a:t>
            </a:r>
            <a:endParaRPr lang="en-US" sz="1600" dirty="0">
              <a:latin typeface="Verdana" pitchFamily="34" charset="0"/>
            </a:endParaRPr>
          </a:p>
          <a:p>
            <a:pPr marL="285750" indent="-285750">
              <a:buFont typeface="Arial" pitchFamily="34" charset="0"/>
              <a:buChar char="•"/>
              <a:defRPr/>
            </a:pPr>
            <a:r>
              <a:rPr lang="en-US" sz="1600" dirty="0">
                <a:latin typeface="Verdana" pitchFamily="34" charset="0"/>
              </a:rPr>
              <a:t>User Defined Correspondence Property</a:t>
            </a:r>
            <a:endParaRPr lang="nb-NO" sz="1600" dirty="0">
              <a:latin typeface="Verdan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Box 4"/>
          <p:cNvSpPr txBox="1">
            <a:spLocks noChangeArrowheads="1"/>
          </p:cNvSpPr>
          <p:nvPr/>
        </p:nvSpPr>
        <p:spPr bwMode="auto">
          <a:xfrm>
            <a:off x="735013" y="1682750"/>
            <a:ext cx="184150" cy="366713"/>
          </a:xfrm>
          <a:prstGeom prst="rect">
            <a:avLst/>
          </a:prstGeom>
          <a:noFill/>
          <a:ln w="9525">
            <a:noFill/>
            <a:miter lim="800000"/>
            <a:headEnd/>
            <a:tailEnd/>
          </a:ln>
        </p:spPr>
        <p:txBody>
          <a:bodyPr wrap="none">
            <a:spAutoFit/>
          </a:bodyPr>
          <a:lstStyle/>
          <a:p>
            <a:endParaRPr lang="nb-NO"/>
          </a:p>
        </p:txBody>
      </p:sp>
      <p:grpSp>
        <p:nvGrpSpPr>
          <p:cNvPr id="16395" name="Gruppe 42"/>
          <p:cNvGrpSpPr>
            <a:grpSpLocks/>
          </p:cNvGrpSpPr>
          <p:nvPr/>
        </p:nvGrpSpPr>
        <p:grpSpPr bwMode="auto">
          <a:xfrm>
            <a:off x="4160911" y="4020889"/>
            <a:ext cx="2808289" cy="1871663"/>
            <a:chOff x="1619672" y="692696"/>
            <a:chExt cx="6917049" cy="4010744"/>
          </a:xfrm>
          <a:solidFill>
            <a:schemeClr val="accent5">
              <a:lumMod val="40000"/>
              <a:lumOff val="60000"/>
            </a:schemeClr>
          </a:solidFill>
        </p:grpSpPr>
        <p:sp>
          <p:nvSpPr>
            <p:cNvPr id="44" name="Ellipse 43"/>
            <p:cNvSpPr/>
            <p:nvPr/>
          </p:nvSpPr>
          <p:spPr>
            <a:xfrm>
              <a:off x="4141717" y="22405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45" name="Ellipse 44"/>
            <p:cNvSpPr/>
            <p:nvPr/>
          </p:nvSpPr>
          <p:spPr>
            <a:xfrm>
              <a:off x="1619672" y="1437695"/>
              <a:ext cx="1849500" cy="915088"/>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46" name="Ellipse 45"/>
            <p:cNvSpPr/>
            <p:nvPr/>
          </p:nvSpPr>
          <p:spPr>
            <a:xfrm>
              <a:off x="6491714" y="1328837"/>
              <a:ext cx="2045007" cy="911687"/>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47" name="Ellipse 46"/>
            <p:cNvSpPr/>
            <p:nvPr/>
          </p:nvSpPr>
          <p:spPr>
            <a:xfrm>
              <a:off x="6589468" y="28018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48" name="Ellipse 47"/>
            <p:cNvSpPr/>
            <p:nvPr/>
          </p:nvSpPr>
          <p:spPr>
            <a:xfrm>
              <a:off x="4141717" y="692696"/>
              <a:ext cx="1853409"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49" name="Ellipse 48"/>
            <p:cNvSpPr/>
            <p:nvPr/>
          </p:nvSpPr>
          <p:spPr>
            <a:xfrm>
              <a:off x="1619672" y="2801823"/>
              <a:ext cx="1849500" cy="915090"/>
            </a:xfrm>
            <a:prstGeom prst="ellipse">
              <a:avLst/>
            </a:prstGeom>
            <a:solidFill>
              <a:schemeClr val="bg1"/>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 </a:t>
              </a:r>
              <a:r>
                <a:rPr lang="nb-NO" sz="900" dirty="0">
                  <a:solidFill>
                    <a:schemeClr val="tx1"/>
                  </a:solidFill>
                </a:rPr>
                <a:t>UNIVERSE</a:t>
              </a:r>
              <a:endParaRPr lang="nb-NO" sz="900" dirty="0">
                <a:solidFill>
                  <a:schemeClr val="tx1"/>
                </a:solidFill>
              </a:endParaRPr>
            </a:p>
          </p:txBody>
        </p:sp>
        <p:sp>
          <p:nvSpPr>
            <p:cNvPr id="50" name="Ellipse 49"/>
            <p:cNvSpPr/>
            <p:nvPr/>
          </p:nvSpPr>
          <p:spPr>
            <a:xfrm>
              <a:off x="4051783" y="3788350"/>
              <a:ext cx="2025455"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51" name="Rett linje 50"/>
            <p:cNvCxnSpPr/>
            <p:nvPr/>
          </p:nvCxnSpPr>
          <p:spPr>
            <a:xfrm>
              <a:off x="3563016" y="2131666"/>
              <a:ext cx="578702" cy="22111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2" name="Rett linje 51"/>
            <p:cNvCxnSpPr/>
            <p:nvPr/>
          </p:nvCxnSpPr>
          <p:spPr>
            <a:xfrm flipV="1">
              <a:off x="3563016" y="2995728"/>
              <a:ext cx="488767"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3" name="Rett linje 52"/>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4" name="Rett linje 53"/>
            <p:cNvCxnSpPr/>
            <p:nvPr/>
          </p:nvCxnSpPr>
          <p:spPr>
            <a:xfrm>
              <a:off x="5064512" y="1784681"/>
              <a:ext cx="0" cy="346985"/>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5" name="Rett linje 54"/>
            <p:cNvCxnSpPr/>
            <p:nvPr/>
          </p:nvCxnSpPr>
          <p:spPr>
            <a:xfrm flipH="1">
              <a:off x="5940384" y="2063630"/>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56" name="Rett linje 55"/>
            <p:cNvCxnSpPr/>
            <p:nvPr/>
          </p:nvCxnSpPr>
          <p:spPr>
            <a:xfrm flipH="1" flipV="1">
              <a:off x="6077238" y="2995728"/>
              <a:ext cx="363645"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grpSp>
        <p:nvGrpSpPr>
          <p:cNvPr id="16391" name="Gruppe 3"/>
          <p:cNvGrpSpPr>
            <a:grpSpLocks/>
          </p:cNvGrpSpPr>
          <p:nvPr/>
        </p:nvGrpSpPr>
        <p:grpSpPr bwMode="auto">
          <a:xfrm>
            <a:off x="271462" y="4021138"/>
            <a:ext cx="2808289" cy="1871662"/>
            <a:chOff x="1619672" y="692696"/>
            <a:chExt cx="6917049" cy="4010744"/>
          </a:xfrm>
          <a:solidFill>
            <a:schemeClr val="accent5">
              <a:lumMod val="40000"/>
              <a:lumOff val="60000"/>
            </a:schemeClr>
          </a:solidFill>
        </p:grpSpPr>
        <p:sp>
          <p:nvSpPr>
            <p:cNvPr id="5" name="Ellipse 4"/>
            <p:cNvSpPr/>
            <p:nvPr/>
          </p:nvSpPr>
          <p:spPr>
            <a:xfrm>
              <a:off x="4141717" y="22405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VARIABLE</a:t>
              </a:r>
            </a:p>
          </p:txBody>
        </p:sp>
        <p:sp>
          <p:nvSpPr>
            <p:cNvPr id="6" name="Ellipse 5"/>
            <p:cNvSpPr/>
            <p:nvPr/>
          </p:nvSpPr>
          <p:spPr>
            <a:xfrm>
              <a:off x="1619672" y="1437695"/>
              <a:ext cx="1849500"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CONCEPT</a:t>
              </a:r>
            </a:p>
          </p:txBody>
        </p:sp>
        <p:sp>
          <p:nvSpPr>
            <p:cNvPr id="7" name="Ellipse 6"/>
            <p:cNvSpPr/>
            <p:nvPr/>
          </p:nvSpPr>
          <p:spPr>
            <a:xfrm>
              <a:off x="6491714" y="1328837"/>
              <a:ext cx="2045007" cy="911687"/>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CATEGORIES</a:t>
              </a:r>
            </a:p>
          </p:txBody>
        </p:sp>
        <p:sp>
          <p:nvSpPr>
            <p:cNvPr id="8" name="Ellipse 7"/>
            <p:cNvSpPr/>
            <p:nvPr/>
          </p:nvSpPr>
          <p:spPr>
            <a:xfrm>
              <a:off x="6589468" y="28018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CODES</a:t>
              </a:r>
            </a:p>
          </p:txBody>
        </p:sp>
        <p:sp>
          <p:nvSpPr>
            <p:cNvPr id="9" name="Ellipse 8"/>
            <p:cNvSpPr/>
            <p:nvPr/>
          </p:nvSpPr>
          <p:spPr>
            <a:xfrm>
              <a:off x="4141717" y="692696"/>
              <a:ext cx="1853409"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QUESTION</a:t>
              </a:r>
              <a:endParaRPr lang="nb-NO" sz="900" dirty="0">
                <a:solidFill>
                  <a:schemeClr val="tx1"/>
                </a:solidFill>
              </a:endParaRPr>
            </a:p>
          </p:txBody>
        </p:sp>
        <p:sp>
          <p:nvSpPr>
            <p:cNvPr id="10" name="Ellipse 9"/>
            <p:cNvSpPr/>
            <p:nvPr/>
          </p:nvSpPr>
          <p:spPr>
            <a:xfrm>
              <a:off x="1619672" y="2801823"/>
              <a:ext cx="1849500"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 </a:t>
              </a:r>
              <a:r>
                <a:rPr lang="nb-NO" sz="900" dirty="0">
                  <a:solidFill>
                    <a:schemeClr val="tx1"/>
                  </a:solidFill>
                </a:rPr>
                <a:t>UNIVERSE</a:t>
              </a:r>
              <a:endParaRPr lang="nb-NO" sz="900" dirty="0">
                <a:solidFill>
                  <a:schemeClr val="tx1"/>
                </a:solidFill>
              </a:endParaRPr>
            </a:p>
          </p:txBody>
        </p:sp>
        <p:sp>
          <p:nvSpPr>
            <p:cNvPr id="11" name="Ellipse 10"/>
            <p:cNvSpPr/>
            <p:nvPr/>
          </p:nvSpPr>
          <p:spPr>
            <a:xfrm>
              <a:off x="4051783" y="3788350"/>
              <a:ext cx="2025455"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fontAlgn="auto">
                <a:spcBef>
                  <a:spcPts val="0"/>
                </a:spcBef>
                <a:spcAft>
                  <a:spcPts val="0"/>
                </a:spcAft>
                <a:defRPr/>
              </a:pPr>
              <a:r>
                <a:rPr lang="nb-NO" sz="900" dirty="0">
                  <a:solidFill>
                    <a:schemeClr val="tx1"/>
                  </a:solidFill>
                </a:rPr>
                <a:t>BRIDGING</a:t>
              </a:r>
            </a:p>
          </p:txBody>
        </p:sp>
        <p:cxnSp>
          <p:nvCxnSpPr>
            <p:cNvPr id="12" name="Rett linje 11"/>
            <p:cNvCxnSpPr/>
            <p:nvPr/>
          </p:nvCxnSpPr>
          <p:spPr>
            <a:xfrm>
              <a:off x="3563016" y="2131666"/>
              <a:ext cx="578702" cy="22111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Rett linje 12"/>
            <p:cNvCxnSpPr/>
            <p:nvPr/>
          </p:nvCxnSpPr>
          <p:spPr>
            <a:xfrm flipV="1">
              <a:off x="3563016" y="2995728"/>
              <a:ext cx="488767"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Rett linje 13"/>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Rett linje 14"/>
            <p:cNvCxnSpPr/>
            <p:nvPr/>
          </p:nvCxnSpPr>
          <p:spPr>
            <a:xfrm>
              <a:off x="5064512" y="1784681"/>
              <a:ext cx="0" cy="346985"/>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Rett linje 15"/>
            <p:cNvCxnSpPr/>
            <p:nvPr/>
          </p:nvCxnSpPr>
          <p:spPr>
            <a:xfrm flipH="1">
              <a:off x="5940384" y="2063630"/>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Rett linje 16"/>
            <p:cNvCxnSpPr/>
            <p:nvPr/>
          </p:nvCxnSpPr>
          <p:spPr>
            <a:xfrm flipH="1" flipV="1">
              <a:off x="6077238" y="2995728"/>
              <a:ext cx="363645"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38916" name="Text Box 8"/>
          <p:cNvSpPr txBox="1">
            <a:spLocks noChangeArrowheads="1"/>
          </p:cNvSpPr>
          <p:nvPr/>
        </p:nvSpPr>
        <p:spPr bwMode="auto">
          <a:xfrm>
            <a:off x="395288" y="2733675"/>
            <a:ext cx="2633662" cy="736600"/>
          </a:xfrm>
          <a:prstGeom prst="rect">
            <a:avLst/>
          </a:prstGeom>
          <a:noFill/>
          <a:ln w="9525">
            <a:noFill/>
            <a:miter lim="800000"/>
            <a:headEnd/>
            <a:tailEnd/>
          </a:ln>
        </p:spPr>
        <p:txBody>
          <a:bodyPr wrap="none">
            <a:spAutoFit/>
          </a:bodyPr>
          <a:lstStyle/>
          <a:p>
            <a:r>
              <a:rPr lang="en-GB" sz="600">
                <a:latin typeface="Verdana" pitchFamily="34" charset="0"/>
              </a:rPr>
              <a:t>0 - Not possible to harmonise into 5-level ISCED</a:t>
            </a:r>
          </a:p>
          <a:p>
            <a:r>
              <a:rPr lang="en-GB" sz="600">
                <a:latin typeface="Verdana" pitchFamily="34" charset="0"/>
              </a:rPr>
              <a:t>1 - Less than lower secondary education (ISCED 0-1)</a:t>
            </a:r>
          </a:p>
          <a:p>
            <a:r>
              <a:rPr lang="en-GB" sz="600">
                <a:latin typeface="Verdana" pitchFamily="34" charset="0"/>
              </a:rPr>
              <a:t>2 - Lower secondary education completed (ISCED 2)</a:t>
            </a:r>
          </a:p>
          <a:p>
            <a:r>
              <a:rPr lang="en-GB" sz="600">
                <a:latin typeface="Verdana" pitchFamily="34" charset="0"/>
              </a:rPr>
              <a:t>3 - Upper secondary education completed (ISCED 3)</a:t>
            </a:r>
          </a:p>
          <a:p>
            <a:r>
              <a:rPr lang="en-GB" sz="600">
                <a:latin typeface="Verdana" pitchFamily="34" charset="0"/>
              </a:rPr>
              <a:t>4 - Post-secondary non-tertiary education completed (ISCED 4)</a:t>
            </a:r>
          </a:p>
          <a:p>
            <a:r>
              <a:rPr lang="en-GB" sz="600">
                <a:latin typeface="Verdana" pitchFamily="34" charset="0"/>
              </a:rPr>
              <a:t>5 - Tertiary education completed (ISCED 5-6)</a:t>
            </a:r>
          </a:p>
          <a:p>
            <a:r>
              <a:rPr lang="en-GB" sz="600">
                <a:latin typeface="Verdana" pitchFamily="34" charset="0"/>
              </a:rPr>
              <a:t>55 – Other</a:t>
            </a:r>
            <a:endParaRPr lang="nb-NO" sz="600">
              <a:latin typeface="Verdana" pitchFamily="34" charset="0"/>
            </a:endParaRPr>
          </a:p>
        </p:txBody>
      </p:sp>
      <p:sp>
        <p:nvSpPr>
          <p:cNvPr id="38917" name="Line 9"/>
          <p:cNvSpPr>
            <a:spLocks noChangeShapeType="1"/>
          </p:cNvSpPr>
          <p:nvPr/>
        </p:nvSpPr>
        <p:spPr bwMode="auto">
          <a:xfrm flipV="1">
            <a:off x="2627313" y="3573463"/>
            <a:ext cx="0" cy="576262"/>
          </a:xfrm>
          <a:prstGeom prst="line">
            <a:avLst/>
          </a:prstGeom>
          <a:noFill/>
          <a:ln w="9525">
            <a:solidFill>
              <a:schemeClr val="tx1"/>
            </a:solidFill>
            <a:round/>
            <a:headEnd/>
            <a:tailEnd/>
          </a:ln>
        </p:spPr>
        <p:txBody>
          <a:bodyPr/>
          <a:lstStyle/>
          <a:p>
            <a:endParaRPr lang="nb-NO"/>
          </a:p>
        </p:txBody>
      </p:sp>
      <p:sp>
        <p:nvSpPr>
          <p:cNvPr id="38918" name="Text Box 10"/>
          <p:cNvSpPr txBox="1">
            <a:spLocks noChangeArrowheads="1"/>
          </p:cNvSpPr>
          <p:nvPr/>
        </p:nvSpPr>
        <p:spPr bwMode="auto">
          <a:xfrm>
            <a:off x="4108450" y="936625"/>
            <a:ext cx="5792788" cy="2852738"/>
          </a:xfrm>
          <a:prstGeom prst="rect">
            <a:avLst/>
          </a:prstGeom>
          <a:noFill/>
          <a:ln w="9525">
            <a:noFill/>
            <a:miter lim="800000"/>
            <a:headEnd/>
            <a:tailEnd/>
          </a:ln>
        </p:spPr>
        <p:txBody>
          <a:bodyPr>
            <a:spAutoFit/>
          </a:bodyPr>
          <a:lstStyle/>
          <a:p>
            <a:endParaRPr lang="nb-NO" sz="600">
              <a:latin typeface="Verdana" pitchFamily="34" charset="0"/>
            </a:endParaRPr>
          </a:p>
          <a:p>
            <a:r>
              <a:rPr lang="nb-NO" sz="600">
                <a:latin typeface="Verdana" pitchFamily="34" charset="0"/>
              </a:rPr>
              <a:t>not completed ISCED level 1 - 000	 	</a:t>
            </a:r>
          </a:p>
          <a:p>
            <a:r>
              <a:rPr lang="nb-NO" sz="600">
                <a:latin typeface="Verdana" pitchFamily="34" charset="0"/>
              </a:rPr>
              <a:t>ISCED 1, completed primary education - 113 	</a:t>
            </a:r>
          </a:p>
          <a:p>
            <a:r>
              <a:rPr lang="nb-NO" sz="600">
                <a:latin typeface="Verdana" pitchFamily="34" charset="0"/>
              </a:rPr>
              <a:t>Qualification from vocational ISCED 2C programmes of duration shorter than 2 years, no access to ISCED 3 - 129 	</a:t>
            </a:r>
          </a:p>
          <a:p>
            <a:r>
              <a:rPr lang="nb-NO" sz="600">
                <a:latin typeface="Verdana" pitchFamily="34" charset="0"/>
              </a:rPr>
              <a:t>Qualification from vocational ISCED 2C programmes of 2 years or longer duration, no access to ISCED 3 - 221 	</a:t>
            </a:r>
          </a:p>
          <a:p>
            <a:r>
              <a:rPr lang="nb-NO" sz="600">
                <a:latin typeface="Verdana" pitchFamily="34" charset="0"/>
              </a:rPr>
              <a:t>Qualification from vocational ISCED 2A/2B programmes, access to ISCED 3 vocational - 222 	</a:t>
            </a:r>
          </a:p>
          <a:p>
            <a:r>
              <a:rPr lang="nb-NO" sz="600">
                <a:latin typeface="Verdana" pitchFamily="34" charset="0"/>
              </a:rPr>
              <a:t>Qualification from general/pre-vocational ISCED 2A/2B programmes, access to ISCED 3 vocational - 212 	</a:t>
            </a:r>
          </a:p>
          <a:p>
            <a:r>
              <a:rPr lang="nb-NO" sz="600">
                <a:latin typeface="Verdana" pitchFamily="34" charset="0"/>
              </a:rPr>
              <a:t>Qualification from general ISCED 2A programmes, access to ISCED 3A general or all 3	213 	</a:t>
            </a:r>
          </a:p>
          <a:p>
            <a:r>
              <a:rPr lang="nb-NO" sz="600">
                <a:latin typeface="Verdana" pitchFamily="34" charset="0"/>
              </a:rPr>
              <a:t>Qualification from vocational ISCED 3C programmes of duration shorter than 2 years, no access to ISCED level 5 - 229 	</a:t>
            </a:r>
          </a:p>
          <a:p>
            <a:r>
              <a:rPr lang="nb-NO" sz="600">
                <a:latin typeface="Verdana" pitchFamily="34" charset="0"/>
              </a:rPr>
              <a:t>Qualification from vocational ISCED 3C programmes of 2 years or longer duration, no access to ISCED level 5 - 321 	</a:t>
            </a:r>
          </a:p>
          <a:p>
            <a:r>
              <a:rPr lang="nb-NO" sz="600">
                <a:latin typeface="Verdana" pitchFamily="34" charset="0"/>
              </a:rPr>
              <a:t>Qualification from vocational ISCED 3A programmes, access to 5B/lower tier 5A institutions - 322 	</a:t>
            </a:r>
          </a:p>
          <a:p>
            <a:r>
              <a:rPr lang="nb-NO" sz="600">
                <a:latin typeface="Verdana" pitchFamily="34" charset="0"/>
              </a:rPr>
              <a:t>Qualification from vocational ISCED 3A programmes, access to upper tier ISCED 5A/all ISCED level 5 institutions - 323 	</a:t>
            </a:r>
          </a:p>
          <a:p>
            <a:r>
              <a:rPr lang="nb-NO" sz="600">
                <a:latin typeface="Verdana" pitchFamily="34" charset="0"/>
              </a:rPr>
              <a:t>Qualification from general ISCED 3A/3B programmes, access to ISCED 5B/lower tier 5A institutions - 312 	</a:t>
            </a:r>
          </a:p>
          <a:p>
            <a:r>
              <a:rPr lang="nb-NO" sz="600">
                <a:latin typeface="Verdana" pitchFamily="34" charset="0"/>
              </a:rPr>
              <a:t>Qualification from general ISCED 3A programmes, access to upper tier ISCED 5A/all ISCED level 5 institutions - 313 	</a:t>
            </a:r>
          </a:p>
          <a:p>
            <a:r>
              <a:rPr lang="nb-NO" sz="600">
                <a:latin typeface="Verdana" pitchFamily="34" charset="0"/>
              </a:rPr>
              <a:t>Qualification from ISCED 4 programmes without access to ISCED level 5 - 421 	</a:t>
            </a:r>
          </a:p>
          <a:p>
            <a:r>
              <a:rPr lang="nb-NO" sz="600">
                <a:latin typeface="Verdana" pitchFamily="34" charset="0"/>
              </a:rPr>
              <a:t>Qualification from vocational ISCED 4A/4B programmes, access to ISCED 5B/lower tier 5A institutions - 422 	</a:t>
            </a:r>
          </a:p>
          <a:p>
            <a:r>
              <a:rPr lang="nb-NO" sz="600">
                <a:latin typeface="Verdana" pitchFamily="34" charset="0"/>
              </a:rPr>
              <a:t>Qualification from vocational ISCED 4A programmes, access to upper tier ISCED 5A or all ISCED level 5 institutions - 423 	</a:t>
            </a:r>
          </a:p>
          <a:p>
            <a:r>
              <a:rPr lang="nb-NO" sz="600">
                <a:latin typeface="Verdana" pitchFamily="34" charset="0"/>
              </a:rPr>
              <a:t>Qualification from general ISCED 4A/4B programmes, access to ISCED 5B/lower tier 5A institutions - 412 	</a:t>
            </a:r>
          </a:p>
          <a:p>
            <a:r>
              <a:rPr lang="nb-NO" sz="600">
                <a:latin typeface="Verdana" pitchFamily="34" charset="0"/>
              </a:rPr>
              <a:t>Qualification from general ISCED 4A programmes, access to upper tier ISCED 5A/all ISCED level 5 institutions - 413 	</a:t>
            </a:r>
          </a:p>
          <a:p>
            <a:r>
              <a:rPr lang="nb-NO" sz="600">
                <a:latin typeface="Verdana" pitchFamily="34" charset="0"/>
              </a:rPr>
              <a:t>ISCED 5B programmes of short duration, advanced vocational qualifications - 520 	</a:t>
            </a:r>
          </a:p>
          <a:p>
            <a:r>
              <a:rPr lang="nb-NO" sz="600">
                <a:latin typeface="Verdana" pitchFamily="34" charset="0"/>
              </a:rPr>
              <a:t>ISCED 5A programmes of short duration, intermediate certificate or academic/general tertiary qualification 510 	</a:t>
            </a:r>
          </a:p>
          <a:p>
            <a:r>
              <a:rPr lang="nb-NO" sz="600">
                <a:latin typeface="Verdana" pitchFamily="34" charset="0"/>
              </a:rPr>
              <a:t>ISCED 5A programmes of medium duration, qualifications at the bachelor’s level or equivalent from a lower - 610 	</a:t>
            </a:r>
          </a:p>
          <a:p>
            <a:r>
              <a:rPr lang="nb-NO" sz="600">
                <a:latin typeface="Verdana" pitchFamily="34" charset="0"/>
              </a:rPr>
              <a:t>ISCED 5A programmes of medium duration, qualifications at the bachelor’s level or equivalent from an upper/single - 620 	</a:t>
            </a:r>
          </a:p>
          <a:p>
            <a:r>
              <a:rPr lang="nb-NO" sz="600">
                <a:latin typeface="Verdana" pitchFamily="34" charset="0"/>
              </a:rPr>
              <a:t>ISCED 5A programmes of long cumulative duration, qualifications at the master’s level or - 710 	</a:t>
            </a:r>
          </a:p>
          <a:p>
            <a:r>
              <a:rPr lang="nb-NO" sz="600">
                <a:latin typeface="Verdana" pitchFamily="34" charset="0"/>
              </a:rPr>
              <a:t>ISCED 5A programmes of long cumulative duration, qualifications at the master’s level or - 720 	</a:t>
            </a:r>
          </a:p>
          <a:p>
            <a:r>
              <a:rPr lang="nb-NO" sz="600">
                <a:latin typeface="Verdana" pitchFamily="34" charset="0"/>
              </a:rPr>
              <a:t>ISCED 6, doctoral degree - 800 	</a:t>
            </a:r>
          </a:p>
          <a:p>
            <a:r>
              <a:rPr lang="nb-NO" sz="600">
                <a:latin typeface="Verdana" pitchFamily="34" charset="0"/>
              </a:rPr>
              <a:t>None of these - 999</a:t>
            </a:r>
            <a:r>
              <a:rPr lang="nb-NO" sz="800">
                <a:latin typeface="Verdana" pitchFamily="34" charset="0"/>
              </a:rPr>
              <a:t> 	</a:t>
            </a:r>
          </a:p>
          <a:p>
            <a:endParaRPr lang="nb-NO" sz="800">
              <a:latin typeface="Verdana" pitchFamily="34" charset="0"/>
            </a:endParaRPr>
          </a:p>
          <a:p>
            <a:endParaRPr lang="nb-NO" sz="800">
              <a:latin typeface="Verdana" pitchFamily="34" charset="0"/>
            </a:endParaRPr>
          </a:p>
        </p:txBody>
      </p:sp>
      <p:sp>
        <p:nvSpPr>
          <p:cNvPr id="38919" name="Line 11"/>
          <p:cNvSpPr>
            <a:spLocks noChangeShapeType="1"/>
          </p:cNvSpPr>
          <p:nvPr/>
        </p:nvSpPr>
        <p:spPr bwMode="auto">
          <a:xfrm flipV="1">
            <a:off x="6659563" y="3573463"/>
            <a:ext cx="0" cy="576262"/>
          </a:xfrm>
          <a:prstGeom prst="line">
            <a:avLst/>
          </a:prstGeom>
          <a:noFill/>
          <a:ln w="9525">
            <a:solidFill>
              <a:schemeClr val="tx1"/>
            </a:solidFill>
            <a:round/>
            <a:headEnd/>
            <a:tailEnd/>
          </a:ln>
        </p:spPr>
        <p:txBody>
          <a:bodyPr/>
          <a:lstStyle/>
          <a:p>
            <a:endParaRPr lang="nb-NO"/>
          </a:p>
        </p:txBody>
      </p:sp>
      <p:sp>
        <p:nvSpPr>
          <p:cNvPr id="38920" name="Text Box 12"/>
          <p:cNvSpPr txBox="1">
            <a:spLocks noChangeArrowheads="1"/>
          </p:cNvSpPr>
          <p:nvPr/>
        </p:nvSpPr>
        <p:spPr bwMode="auto">
          <a:xfrm>
            <a:off x="323850" y="404813"/>
            <a:ext cx="3382963" cy="457200"/>
          </a:xfrm>
          <a:prstGeom prst="rect">
            <a:avLst/>
          </a:prstGeom>
          <a:noFill/>
          <a:ln w="9525">
            <a:noFill/>
            <a:miter lim="800000"/>
            <a:headEnd/>
            <a:tailEnd/>
          </a:ln>
        </p:spPr>
        <p:txBody>
          <a:bodyPr wrap="none">
            <a:spAutoFit/>
          </a:bodyPr>
          <a:lstStyle/>
          <a:p>
            <a:r>
              <a:rPr lang="nb-NO" sz="2400">
                <a:latin typeface="Verdana" pitchFamily="34" charset="0"/>
              </a:rPr>
              <a:t>Compare categories:</a:t>
            </a:r>
          </a:p>
        </p:txBody>
      </p:sp>
      <p:sp>
        <p:nvSpPr>
          <p:cNvPr id="38921" name="Text Box 13"/>
          <p:cNvSpPr txBox="1">
            <a:spLocks noChangeArrowheads="1"/>
          </p:cNvSpPr>
          <p:nvPr/>
        </p:nvSpPr>
        <p:spPr bwMode="auto">
          <a:xfrm>
            <a:off x="447675" y="981075"/>
            <a:ext cx="3367088" cy="1187450"/>
          </a:xfrm>
          <a:prstGeom prst="rect">
            <a:avLst/>
          </a:prstGeom>
          <a:noFill/>
          <a:ln w="9525">
            <a:noFill/>
            <a:miter lim="800000"/>
            <a:headEnd/>
            <a:tailEnd/>
          </a:ln>
        </p:spPr>
        <p:txBody>
          <a:bodyPr wrap="none">
            <a:spAutoFit/>
          </a:bodyPr>
          <a:lstStyle/>
          <a:p>
            <a:pPr>
              <a:buFontTx/>
              <a:buChar char="•"/>
            </a:pPr>
            <a:r>
              <a:rPr lang="nb-NO" sz="1200">
                <a:latin typeface="Verdana" pitchFamily="34" charset="0"/>
              </a:rPr>
              <a:t>Comparable elements are mapped</a:t>
            </a:r>
          </a:p>
          <a:p>
            <a:pPr>
              <a:buFontTx/>
              <a:buChar char="•"/>
            </a:pPr>
            <a:r>
              <a:rPr lang="nb-NO" sz="1200">
                <a:latin typeface="Verdana" pitchFamily="34" charset="0"/>
              </a:rPr>
              <a:t>Reference to source and target schemes</a:t>
            </a:r>
          </a:p>
          <a:p>
            <a:pPr>
              <a:buFontTx/>
              <a:buChar char="•"/>
            </a:pPr>
            <a:r>
              <a:rPr lang="nb-NO" sz="1200">
                <a:latin typeface="Verdana" pitchFamily="34" charset="0"/>
              </a:rPr>
              <a:t>Describes how the two elements relate</a:t>
            </a:r>
          </a:p>
          <a:p>
            <a:r>
              <a:rPr lang="nb-NO" sz="1200">
                <a:latin typeface="Verdana" pitchFamily="34" charset="0"/>
              </a:rPr>
              <a:t> to another</a:t>
            </a:r>
          </a:p>
          <a:p>
            <a:pPr>
              <a:buFontTx/>
              <a:buChar char="•"/>
            </a:pPr>
            <a:r>
              <a:rPr lang="nb-NO" sz="1200">
                <a:latin typeface="Verdana" pitchFamily="34" charset="0"/>
              </a:rPr>
              <a:t>Elements can also be compared to an </a:t>
            </a:r>
          </a:p>
          <a:p>
            <a:r>
              <a:rPr lang="nb-NO" sz="1200">
                <a:latin typeface="Verdana" pitchFamily="34" charset="0"/>
              </a:rPr>
              <a:t> external standard, e.g. ISCED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Line 3"/>
          <p:cNvSpPr>
            <a:spLocks noChangeShapeType="1"/>
          </p:cNvSpPr>
          <p:nvPr/>
        </p:nvSpPr>
        <p:spPr bwMode="auto">
          <a:xfrm>
            <a:off x="2771775" y="3286125"/>
            <a:ext cx="0" cy="1223963"/>
          </a:xfrm>
          <a:prstGeom prst="line">
            <a:avLst/>
          </a:prstGeom>
          <a:noFill/>
          <a:ln w="28575">
            <a:solidFill>
              <a:schemeClr val="tx1"/>
            </a:solidFill>
            <a:round/>
            <a:headEnd/>
            <a:tailEnd/>
          </a:ln>
        </p:spPr>
        <p:txBody>
          <a:bodyPr/>
          <a:lstStyle/>
          <a:p>
            <a:endParaRPr lang="nb-NO"/>
          </a:p>
        </p:txBody>
      </p:sp>
      <p:sp>
        <p:nvSpPr>
          <p:cNvPr id="40962" name="Line 4"/>
          <p:cNvSpPr>
            <a:spLocks noChangeShapeType="1"/>
          </p:cNvSpPr>
          <p:nvPr/>
        </p:nvSpPr>
        <p:spPr bwMode="auto">
          <a:xfrm>
            <a:off x="5867400" y="3286125"/>
            <a:ext cx="0" cy="1223963"/>
          </a:xfrm>
          <a:prstGeom prst="line">
            <a:avLst/>
          </a:prstGeom>
          <a:noFill/>
          <a:ln w="28575">
            <a:solidFill>
              <a:schemeClr val="tx1"/>
            </a:solidFill>
            <a:round/>
            <a:headEnd/>
            <a:tailEnd/>
          </a:ln>
        </p:spPr>
        <p:txBody>
          <a:bodyPr/>
          <a:lstStyle/>
          <a:p>
            <a:endParaRPr lang="nb-NO"/>
          </a:p>
        </p:txBody>
      </p:sp>
      <p:sp>
        <p:nvSpPr>
          <p:cNvPr id="40963" name="Text Box 5"/>
          <p:cNvSpPr txBox="1">
            <a:spLocks noChangeArrowheads="1"/>
          </p:cNvSpPr>
          <p:nvPr/>
        </p:nvSpPr>
        <p:spPr bwMode="auto">
          <a:xfrm>
            <a:off x="3130550" y="3573463"/>
            <a:ext cx="2344738" cy="641350"/>
          </a:xfrm>
          <a:prstGeom prst="rect">
            <a:avLst/>
          </a:prstGeom>
          <a:noFill/>
          <a:ln w="9525">
            <a:noFill/>
            <a:miter lim="800000"/>
            <a:headEnd/>
            <a:tailEnd/>
          </a:ln>
        </p:spPr>
        <p:txBody>
          <a:bodyPr wrap="none">
            <a:spAutoFit/>
          </a:bodyPr>
          <a:lstStyle/>
          <a:p>
            <a:pPr algn="ctr"/>
            <a:r>
              <a:rPr lang="nb-NO">
                <a:latin typeface="Verdana" pitchFamily="34" charset="0"/>
              </a:rPr>
              <a:t>DDI</a:t>
            </a:r>
          </a:p>
          <a:p>
            <a:pPr algn="ctr"/>
            <a:r>
              <a:rPr lang="nb-NO">
                <a:latin typeface="Verdana" pitchFamily="34" charset="0"/>
              </a:rPr>
              <a:t>Resource package </a:t>
            </a:r>
          </a:p>
        </p:txBody>
      </p:sp>
      <p:sp>
        <p:nvSpPr>
          <p:cNvPr id="40964" name="Oval 8"/>
          <p:cNvSpPr>
            <a:spLocks noChangeArrowheads="1"/>
          </p:cNvSpPr>
          <p:nvPr/>
        </p:nvSpPr>
        <p:spPr bwMode="auto">
          <a:xfrm>
            <a:off x="5292725" y="18462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CATEGORIES</a:t>
            </a:r>
          </a:p>
        </p:txBody>
      </p:sp>
      <p:sp>
        <p:nvSpPr>
          <p:cNvPr id="40965" name="Oval 11"/>
          <p:cNvSpPr>
            <a:spLocks noChangeArrowheads="1"/>
          </p:cNvSpPr>
          <p:nvPr/>
        </p:nvSpPr>
        <p:spPr bwMode="auto">
          <a:xfrm>
            <a:off x="2339975" y="22780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t>QUESTION</a:t>
            </a:r>
          </a:p>
        </p:txBody>
      </p:sp>
      <p:sp>
        <p:nvSpPr>
          <p:cNvPr id="40966" name="Oval 12"/>
          <p:cNvSpPr>
            <a:spLocks noChangeArrowheads="1"/>
          </p:cNvSpPr>
          <p:nvPr/>
        </p:nvSpPr>
        <p:spPr bwMode="auto">
          <a:xfrm>
            <a:off x="3275013" y="22780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CODES</a:t>
            </a:r>
          </a:p>
        </p:txBody>
      </p:sp>
      <p:sp>
        <p:nvSpPr>
          <p:cNvPr id="40967" name="Oval 13"/>
          <p:cNvSpPr>
            <a:spLocks noChangeArrowheads="1"/>
          </p:cNvSpPr>
          <p:nvPr/>
        </p:nvSpPr>
        <p:spPr bwMode="auto">
          <a:xfrm>
            <a:off x="4284663" y="22780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t>VARIABLE</a:t>
            </a:r>
          </a:p>
        </p:txBody>
      </p:sp>
      <p:sp>
        <p:nvSpPr>
          <p:cNvPr id="40968" name="Oval 14"/>
          <p:cNvSpPr>
            <a:spLocks noChangeArrowheads="1"/>
          </p:cNvSpPr>
          <p:nvPr/>
        </p:nvSpPr>
        <p:spPr bwMode="auto">
          <a:xfrm>
            <a:off x="5219700" y="22780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CODES</a:t>
            </a:r>
          </a:p>
        </p:txBody>
      </p:sp>
      <p:sp>
        <p:nvSpPr>
          <p:cNvPr id="40969" name="Oval 15"/>
          <p:cNvSpPr>
            <a:spLocks noChangeArrowheads="1"/>
          </p:cNvSpPr>
          <p:nvPr/>
        </p:nvSpPr>
        <p:spPr bwMode="auto">
          <a:xfrm>
            <a:off x="4283075" y="18462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BRIDGING</a:t>
            </a:r>
          </a:p>
        </p:txBody>
      </p:sp>
      <p:sp>
        <p:nvSpPr>
          <p:cNvPr id="40970" name="Oval 16"/>
          <p:cNvSpPr>
            <a:spLocks noChangeArrowheads="1"/>
          </p:cNvSpPr>
          <p:nvPr/>
        </p:nvSpPr>
        <p:spPr bwMode="auto">
          <a:xfrm>
            <a:off x="2339975" y="18462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CONCEPT</a:t>
            </a:r>
          </a:p>
        </p:txBody>
      </p:sp>
      <p:sp>
        <p:nvSpPr>
          <p:cNvPr id="40971" name="Oval 17"/>
          <p:cNvSpPr>
            <a:spLocks noChangeArrowheads="1"/>
          </p:cNvSpPr>
          <p:nvPr/>
        </p:nvSpPr>
        <p:spPr bwMode="auto">
          <a:xfrm>
            <a:off x="3275013" y="1846263"/>
            <a:ext cx="863600" cy="360362"/>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UNIVERSE</a:t>
            </a:r>
          </a:p>
        </p:txBody>
      </p:sp>
      <p:sp>
        <p:nvSpPr>
          <p:cNvPr id="40972" name="AutoShape 18"/>
          <p:cNvSpPr>
            <a:spLocks noChangeArrowheads="1"/>
          </p:cNvSpPr>
          <p:nvPr/>
        </p:nvSpPr>
        <p:spPr bwMode="auto">
          <a:xfrm>
            <a:off x="3563938" y="4870450"/>
            <a:ext cx="1439862" cy="1295400"/>
          </a:xfrm>
          <a:prstGeom prst="can">
            <a:avLst>
              <a:gd name="adj" fmla="val 25000"/>
            </a:avLst>
          </a:prstGeom>
          <a:solidFill>
            <a:schemeClr val="accent1"/>
          </a:solidFill>
          <a:ln w="9525">
            <a:solidFill>
              <a:schemeClr val="tx1"/>
            </a:solidFill>
            <a:round/>
            <a:headEnd/>
            <a:tailEnd/>
          </a:ln>
        </p:spPr>
        <p:txBody>
          <a:bodyPr wrap="none" anchor="ctr"/>
          <a:lstStyle/>
          <a:p>
            <a:pPr algn="ctr"/>
            <a:r>
              <a:rPr lang="nb-NO" sz="1400">
                <a:latin typeface="Verdana" pitchFamily="34" charset="0"/>
              </a:rPr>
              <a:t>Education/</a:t>
            </a:r>
          </a:p>
          <a:p>
            <a:pPr algn="ctr"/>
            <a:r>
              <a:rPr lang="nb-NO" sz="1400">
                <a:latin typeface="Verdana" pitchFamily="34" charset="0"/>
              </a:rPr>
              <a:t>ISCED</a:t>
            </a:r>
          </a:p>
          <a:p>
            <a:pPr algn="ctr"/>
            <a:r>
              <a:rPr lang="nb-NO" sz="1400">
                <a:latin typeface="Verdana" pitchFamily="34" charset="0"/>
              </a:rPr>
              <a:t>question bank</a:t>
            </a:r>
          </a:p>
        </p:txBody>
      </p:sp>
      <p:sp>
        <p:nvSpPr>
          <p:cNvPr id="40973" name="AutoShape 19"/>
          <p:cNvSpPr>
            <a:spLocks noChangeArrowheads="1"/>
          </p:cNvSpPr>
          <p:nvPr/>
        </p:nvSpPr>
        <p:spPr bwMode="auto">
          <a:xfrm>
            <a:off x="2555875" y="2709863"/>
            <a:ext cx="3529013" cy="720725"/>
          </a:xfrm>
          <a:custGeom>
            <a:avLst/>
            <a:gdLst>
              <a:gd name="T0" fmla="*/ 3087887 w 21600"/>
              <a:gd name="T1" fmla="*/ 360363 h 21600"/>
              <a:gd name="T2" fmla="*/ 1764507 w 21600"/>
              <a:gd name="T3" fmla="*/ 720725 h 21600"/>
              <a:gd name="T4" fmla="*/ 441127 w 21600"/>
              <a:gd name="T5" fmla="*/ 360363 h 21600"/>
              <a:gd name="T6" fmla="*/ 1764507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close/>
              </a:path>
            </a:pathLst>
          </a:custGeom>
          <a:solidFill>
            <a:srgbClr val="CCFFFF"/>
          </a:solidFill>
          <a:ln w="9525">
            <a:noFill/>
            <a:miter lim="800000"/>
            <a:headEnd/>
            <a:tailEnd/>
          </a:ln>
        </p:spPr>
        <p:txBody>
          <a:bodyPr wrap="none" anchor="ctr"/>
          <a:lstStyle/>
          <a:p>
            <a:endParaRPr lang="nb-NO"/>
          </a:p>
        </p:txBody>
      </p:sp>
      <p:sp>
        <p:nvSpPr>
          <p:cNvPr id="40974" name="Line 20"/>
          <p:cNvSpPr>
            <a:spLocks noChangeShapeType="1"/>
          </p:cNvSpPr>
          <p:nvPr/>
        </p:nvSpPr>
        <p:spPr bwMode="auto">
          <a:xfrm>
            <a:off x="4283075" y="4438650"/>
            <a:ext cx="0" cy="647700"/>
          </a:xfrm>
          <a:prstGeom prst="line">
            <a:avLst/>
          </a:prstGeom>
          <a:noFill/>
          <a:ln w="28575">
            <a:solidFill>
              <a:schemeClr val="tx1"/>
            </a:solidFill>
            <a:round/>
            <a:headEnd/>
            <a:tailEnd type="triangle" w="med" len="med"/>
          </a:ln>
        </p:spPr>
        <p:txBody>
          <a:bodyPr/>
          <a:lstStyle/>
          <a:p>
            <a:endParaRPr lang="nb-NO"/>
          </a:p>
        </p:txBody>
      </p:sp>
      <p:sp>
        <p:nvSpPr>
          <p:cNvPr id="40975" name="Oval 21"/>
          <p:cNvSpPr>
            <a:spLocks noChangeArrowheads="1"/>
          </p:cNvSpPr>
          <p:nvPr/>
        </p:nvSpPr>
        <p:spPr bwMode="auto">
          <a:xfrm>
            <a:off x="3276600" y="1412875"/>
            <a:ext cx="863600" cy="360363"/>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OTHER </a:t>
            </a:r>
          </a:p>
          <a:p>
            <a:pPr algn="ctr"/>
            <a:r>
              <a:rPr lang="nb-NO" sz="800">
                <a:latin typeface="Verdana" pitchFamily="34" charset="0"/>
              </a:rPr>
              <a:t>MATERIAL</a:t>
            </a:r>
          </a:p>
        </p:txBody>
      </p:sp>
      <p:sp>
        <p:nvSpPr>
          <p:cNvPr id="40976" name="Oval 22"/>
          <p:cNvSpPr>
            <a:spLocks noChangeArrowheads="1"/>
          </p:cNvSpPr>
          <p:nvPr/>
        </p:nvSpPr>
        <p:spPr bwMode="auto">
          <a:xfrm>
            <a:off x="4211638" y="1412875"/>
            <a:ext cx="863600" cy="360363"/>
          </a:xfrm>
          <a:prstGeom prst="ellipse">
            <a:avLst/>
          </a:prstGeom>
          <a:solidFill>
            <a:schemeClr val="accent1"/>
          </a:solidFill>
          <a:ln w="9525">
            <a:solidFill>
              <a:schemeClr val="tx1"/>
            </a:solidFill>
            <a:round/>
            <a:headEnd/>
            <a:tailEnd/>
          </a:ln>
        </p:spPr>
        <p:txBody>
          <a:bodyPr wrap="none" anchor="ctr"/>
          <a:lstStyle/>
          <a:p>
            <a:pPr algn="ctr"/>
            <a:r>
              <a:rPr lang="nb-NO" sz="800">
                <a:latin typeface="Verdana" pitchFamily="34" charset="0"/>
              </a:rPr>
              <a:t>NOTE</a:t>
            </a:r>
          </a:p>
        </p:txBody>
      </p:sp>
      <p:sp>
        <p:nvSpPr>
          <p:cNvPr id="40977" name="Text Box 23"/>
          <p:cNvSpPr txBox="1">
            <a:spLocks noChangeArrowheads="1"/>
          </p:cNvSpPr>
          <p:nvPr/>
        </p:nvSpPr>
        <p:spPr bwMode="auto">
          <a:xfrm>
            <a:off x="323850" y="439738"/>
            <a:ext cx="8396288" cy="708025"/>
          </a:xfrm>
          <a:prstGeom prst="rect">
            <a:avLst/>
          </a:prstGeom>
          <a:noFill/>
          <a:ln w="9525">
            <a:noFill/>
            <a:miter lim="800000"/>
            <a:headEnd/>
            <a:tailEnd/>
          </a:ln>
        </p:spPr>
        <p:txBody>
          <a:bodyPr wrap="none">
            <a:spAutoFit/>
          </a:bodyPr>
          <a:lstStyle/>
          <a:p>
            <a:r>
              <a:rPr lang="nb-NO" sz="2000">
                <a:latin typeface="Verdana" pitchFamily="34" charset="0"/>
              </a:rPr>
              <a:t>Study-independent Metadata stored in a DDI Resource package</a:t>
            </a:r>
          </a:p>
          <a:p>
            <a:r>
              <a:rPr lang="nb-NO" sz="2000">
                <a:latin typeface="Verdana" pitchFamily="34" charset="0"/>
              </a:rPr>
              <a:t>can be reused by other Studies/Waves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AutoShape 18"/>
          <p:cNvSpPr>
            <a:spLocks noChangeArrowheads="1"/>
          </p:cNvSpPr>
          <p:nvPr/>
        </p:nvSpPr>
        <p:spPr bwMode="auto">
          <a:xfrm>
            <a:off x="5292725" y="2925763"/>
            <a:ext cx="2159000" cy="2160587"/>
          </a:xfrm>
          <a:prstGeom prst="can">
            <a:avLst>
              <a:gd name="adj" fmla="val 25014"/>
            </a:avLst>
          </a:prstGeom>
          <a:solidFill>
            <a:schemeClr val="accent1"/>
          </a:solidFill>
          <a:ln w="9525">
            <a:solidFill>
              <a:schemeClr val="tx1"/>
            </a:solidFill>
            <a:round/>
            <a:headEnd/>
            <a:tailEnd/>
          </a:ln>
        </p:spPr>
        <p:txBody>
          <a:bodyPr wrap="none" anchor="ctr"/>
          <a:lstStyle/>
          <a:p>
            <a:pPr algn="ctr"/>
            <a:r>
              <a:rPr lang="nb-NO" sz="1400">
                <a:latin typeface="Verdana" pitchFamily="34" charset="0"/>
              </a:rPr>
              <a:t>DDI Resource Package</a:t>
            </a:r>
          </a:p>
          <a:p>
            <a:pPr algn="ctr"/>
            <a:endParaRPr lang="nb-NO" sz="1400">
              <a:latin typeface="Verdana" pitchFamily="34" charset="0"/>
            </a:endParaRPr>
          </a:p>
          <a:p>
            <a:pPr algn="ctr"/>
            <a:r>
              <a:rPr lang="nb-NO" sz="1400">
                <a:latin typeface="Verdana" pitchFamily="34" charset="0"/>
              </a:rPr>
              <a:t>Education/</a:t>
            </a:r>
          </a:p>
          <a:p>
            <a:pPr algn="ctr"/>
            <a:r>
              <a:rPr lang="nb-NO" sz="1400">
                <a:latin typeface="Verdana" pitchFamily="34" charset="0"/>
              </a:rPr>
              <a:t>ISCED</a:t>
            </a:r>
          </a:p>
          <a:p>
            <a:pPr algn="ctr"/>
            <a:r>
              <a:rPr lang="nb-NO" sz="1400">
                <a:latin typeface="Verdana" pitchFamily="34" charset="0"/>
              </a:rPr>
              <a:t>question bank</a:t>
            </a:r>
          </a:p>
        </p:txBody>
      </p:sp>
      <p:sp>
        <p:nvSpPr>
          <p:cNvPr id="43010" name="Text Box 23"/>
          <p:cNvSpPr txBox="1">
            <a:spLocks noChangeArrowheads="1"/>
          </p:cNvSpPr>
          <p:nvPr/>
        </p:nvSpPr>
        <p:spPr bwMode="auto">
          <a:xfrm>
            <a:off x="323850" y="439738"/>
            <a:ext cx="7591425" cy="708025"/>
          </a:xfrm>
          <a:prstGeom prst="rect">
            <a:avLst/>
          </a:prstGeom>
          <a:noFill/>
          <a:ln w="9525">
            <a:noFill/>
            <a:miter lim="800000"/>
            <a:headEnd/>
            <a:tailEnd/>
          </a:ln>
        </p:spPr>
        <p:txBody>
          <a:bodyPr wrap="none">
            <a:spAutoFit/>
          </a:bodyPr>
          <a:lstStyle/>
          <a:p>
            <a:r>
              <a:rPr lang="nb-NO" sz="2000">
                <a:latin typeface="Verdana" pitchFamily="34" charset="0"/>
              </a:rPr>
              <a:t>Reusability of Metadata Items in a DDI Resource Package</a:t>
            </a:r>
          </a:p>
          <a:p>
            <a:r>
              <a:rPr lang="nb-NO" sz="2000">
                <a:latin typeface="Verdana" pitchFamily="34" charset="0"/>
              </a:rPr>
              <a:t>Implies comparability</a:t>
            </a:r>
          </a:p>
        </p:txBody>
      </p:sp>
      <p:sp>
        <p:nvSpPr>
          <p:cNvPr id="19" name="Rectangle 18"/>
          <p:cNvSpPr/>
          <p:nvPr/>
        </p:nvSpPr>
        <p:spPr>
          <a:xfrm>
            <a:off x="1116013" y="2636838"/>
            <a:ext cx="1439862"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rPr>
              <a:t>ESS Round 5</a:t>
            </a:r>
            <a:endParaRPr lang="en-US" dirty="0">
              <a:solidFill>
                <a:schemeClr val="tx1"/>
              </a:solidFill>
            </a:endParaRPr>
          </a:p>
        </p:txBody>
      </p:sp>
      <p:sp>
        <p:nvSpPr>
          <p:cNvPr id="20" name="Rectangle 19"/>
          <p:cNvSpPr/>
          <p:nvPr/>
        </p:nvSpPr>
        <p:spPr>
          <a:xfrm>
            <a:off x="1116013" y="3562350"/>
            <a:ext cx="1439862"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rPr>
              <a:t>ESS Round 6</a:t>
            </a:r>
            <a:endParaRPr lang="en-US" dirty="0">
              <a:solidFill>
                <a:schemeClr val="tx1"/>
              </a:solidFill>
            </a:endParaRPr>
          </a:p>
        </p:txBody>
      </p:sp>
      <p:sp>
        <p:nvSpPr>
          <p:cNvPr id="21" name="Rectangle 20"/>
          <p:cNvSpPr/>
          <p:nvPr/>
        </p:nvSpPr>
        <p:spPr>
          <a:xfrm>
            <a:off x="1116013" y="5300663"/>
            <a:ext cx="1439862" cy="7207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dirty="0">
                <a:solidFill>
                  <a:schemeClr val="tx1"/>
                </a:solidFill>
              </a:rPr>
              <a:t>Other Study</a:t>
            </a:r>
            <a:endParaRPr lang="en-US" dirty="0">
              <a:solidFill>
                <a:schemeClr val="tx1"/>
              </a:solidFill>
            </a:endParaRPr>
          </a:p>
        </p:txBody>
      </p:sp>
      <p:cxnSp>
        <p:nvCxnSpPr>
          <p:cNvPr id="22" name="Straight Arrow Connector 21"/>
          <p:cNvCxnSpPr>
            <a:stCxn id="19" idx="3"/>
          </p:cNvCxnSpPr>
          <p:nvPr/>
        </p:nvCxnSpPr>
        <p:spPr>
          <a:xfrm>
            <a:off x="2555875" y="2997200"/>
            <a:ext cx="2736850" cy="719138"/>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20" idx="3"/>
            <a:endCxn id="43009" idx="2"/>
          </p:cNvCxnSpPr>
          <p:nvPr/>
        </p:nvCxnSpPr>
        <p:spPr>
          <a:xfrm>
            <a:off x="2555875" y="3922713"/>
            <a:ext cx="2736850" cy="82550"/>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1" idx="3"/>
          </p:cNvCxnSpPr>
          <p:nvPr/>
        </p:nvCxnSpPr>
        <p:spPr>
          <a:xfrm flipV="1">
            <a:off x="2555875" y="4283075"/>
            <a:ext cx="2736850" cy="1377950"/>
          </a:xfrm>
          <a:prstGeom prst="straightConnector1">
            <a:avLst/>
          </a:prstGeom>
          <a:ln w="19050">
            <a:solidFill>
              <a:schemeClr val="tx1">
                <a:lumMod val="50000"/>
                <a:lumOff val="50000"/>
              </a:schemeClr>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91" name="Gruppe 3"/>
          <p:cNvGrpSpPr>
            <a:grpSpLocks/>
          </p:cNvGrpSpPr>
          <p:nvPr/>
        </p:nvGrpSpPr>
        <p:grpSpPr bwMode="auto">
          <a:xfrm>
            <a:off x="3186112" y="3876675"/>
            <a:ext cx="2808289" cy="1871663"/>
            <a:chOff x="1619672" y="692696"/>
            <a:chExt cx="6917049" cy="4010744"/>
          </a:xfrm>
          <a:solidFill>
            <a:schemeClr val="accent5">
              <a:lumMod val="40000"/>
              <a:lumOff val="60000"/>
            </a:schemeClr>
          </a:solidFill>
        </p:grpSpPr>
        <p:sp>
          <p:nvSpPr>
            <p:cNvPr id="5" name="Ellipse 4"/>
            <p:cNvSpPr/>
            <p:nvPr/>
          </p:nvSpPr>
          <p:spPr>
            <a:xfrm>
              <a:off x="4141717" y="2240524"/>
              <a:ext cx="1849498"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600" dirty="0">
                  <a:solidFill>
                    <a:schemeClr val="tx1"/>
                  </a:solidFill>
                </a:rPr>
                <a:t>VARIABLE</a:t>
              </a:r>
            </a:p>
          </p:txBody>
        </p:sp>
        <p:sp>
          <p:nvSpPr>
            <p:cNvPr id="6" name="Ellipse 5"/>
            <p:cNvSpPr/>
            <p:nvPr/>
          </p:nvSpPr>
          <p:spPr>
            <a:xfrm>
              <a:off x="1619672" y="1437695"/>
              <a:ext cx="1849500" cy="915088"/>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600" dirty="0">
                  <a:solidFill>
                    <a:schemeClr val="tx1"/>
                  </a:solidFill>
                </a:rPr>
                <a:t>CONCEPT</a:t>
              </a:r>
            </a:p>
          </p:txBody>
        </p:sp>
        <p:sp>
          <p:nvSpPr>
            <p:cNvPr id="7" name="Ellipse 6"/>
            <p:cNvSpPr/>
            <p:nvPr/>
          </p:nvSpPr>
          <p:spPr>
            <a:xfrm>
              <a:off x="6491714" y="1328837"/>
              <a:ext cx="2045007" cy="911687"/>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600" dirty="0">
                  <a:solidFill>
                    <a:schemeClr val="tx1"/>
                  </a:solidFill>
                </a:rPr>
                <a:t>CATEGORIES</a:t>
              </a:r>
            </a:p>
          </p:txBody>
        </p:sp>
        <p:sp>
          <p:nvSpPr>
            <p:cNvPr id="8" name="Ellipse 7"/>
            <p:cNvSpPr/>
            <p:nvPr/>
          </p:nvSpPr>
          <p:spPr>
            <a:xfrm>
              <a:off x="6589468" y="2801823"/>
              <a:ext cx="1849498"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600" dirty="0">
                  <a:solidFill>
                    <a:schemeClr val="tx1"/>
                  </a:solidFill>
                </a:rPr>
                <a:t>CODES</a:t>
              </a:r>
            </a:p>
          </p:txBody>
        </p:sp>
        <p:sp>
          <p:nvSpPr>
            <p:cNvPr id="9" name="Ellipse 8"/>
            <p:cNvSpPr/>
            <p:nvPr/>
          </p:nvSpPr>
          <p:spPr>
            <a:xfrm>
              <a:off x="4141717" y="692696"/>
              <a:ext cx="1853409"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nb-NO" sz="600" dirty="0">
                <a:solidFill>
                  <a:schemeClr val="tx1"/>
                </a:solidFill>
              </a:endParaRPr>
            </a:p>
            <a:p>
              <a:pPr algn="ctr" fontAlgn="auto">
                <a:spcBef>
                  <a:spcPts val="0"/>
                </a:spcBef>
                <a:spcAft>
                  <a:spcPts val="0"/>
                </a:spcAft>
                <a:defRPr/>
              </a:pPr>
              <a:r>
                <a:rPr lang="nb-NO" sz="600" dirty="0">
                  <a:solidFill>
                    <a:schemeClr val="tx1"/>
                  </a:solidFill>
                </a:rPr>
                <a:t>QUESTION</a:t>
              </a:r>
            </a:p>
          </p:txBody>
        </p:sp>
        <p:sp>
          <p:nvSpPr>
            <p:cNvPr id="10" name="Ellipse 9"/>
            <p:cNvSpPr/>
            <p:nvPr/>
          </p:nvSpPr>
          <p:spPr>
            <a:xfrm>
              <a:off x="1619672" y="2801823"/>
              <a:ext cx="1849500"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600" dirty="0">
                  <a:solidFill>
                    <a:schemeClr val="tx1"/>
                  </a:solidFill>
                </a:rPr>
                <a:t> </a:t>
              </a:r>
            </a:p>
            <a:p>
              <a:pPr algn="ctr" fontAlgn="auto">
                <a:spcBef>
                  <a:spcPts val="0"/>
                </a:spcBef>
                <a:spcAft>
                  <a:spcPts val="0"/>
                </a:spcAft>
                <a:defRPr/>
              </a:pPr>
              <a:r>
                <a:rPr lang="nb-NO" sz="600" dirty="0">
                  <a:solidFill>
                    <a:schemeClr val="tx1"/>
                  </a:solidFill>
                </a:rPr>
                <a:t>UNIVERSE</a:t>
              </a:r>
            </a:p>
          </p:txBody>
        </p:sp>
        <p:sp>
          <p:nvSpPr>
            <p:cNvPr id="11" name="Ellipse 10"/>
            <p:cNvSpPr/>
            <p:nvPr/>
          </p:nvSpPr>
          <p:spPr>
            <a:xfrm>
              <a:off x="4051783" y="3788350"/>
              <a:ext cx="2025455" cy="915090"/>
            </a:xfrm>
            <a:prstGeom prst="ellipse">
              <a:avLst/>
            </a:prstGeom>
            <a:grp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nb-NO" sz="600" dirty="0">
                  <a:solidFill>
                    <a:schemeClr val="tx1"/>
                  </a:solidFill>
                </a:rPr>
                <a:t>BRIDGING</a:t>
              </a:r>
            </a:p>
          </p:txBody>
        </p:sp>
        <p:cxnSp>
          <p:nvCxnSpPr>
            <p:cNvPr id="12" name="Rett linje 11"/>
            <p:cNvCxnSpPr/>
            <p:nvPr/>
          </p:nvCxnSpPr>
          <p:spPr>
            <a:xfrm>
              <a:off x="3563016" y="2131666"/>
              <a:ext cx="578702" cy="221117"/>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 name="Rett linje 12"/>
            <p:cNvCxnSpPr/>
            <p:nvPr/>
          </p:nvCxnSpPr>
          <p:spPr>
            <a:xfrm flipV="1">
              <a:off x="3563016" y="2995728"/>
              <a:ext cx="488767"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 name="Rett linje 13"/>
            <p:cNvCxnSpPr/>
            <p:nvPr/>
          </p:nvCxnSpPr>
          <p:spPr>
            <a:xfrm flipV="1">
              <a:off x="5068421" y="3261069"/>
              <a:ext cx="0" cy="45584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 name="Rett linje 14"/>
            <p:cNvCxnSpPr/>
            <p:nvPr/>
          </p:nvCxnSpPr>
          <p:spPr>
            <a:xfrm>
              <a:off x="5064512" y="1784681"/>
              <a:ext cx="0" cy="346985"/>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6" name="Rett linje 15"/>
            <p:cNvCxnSpPr/>
            <p:nvPr/>
          </p:nvCxnSpPr>
          <p:spPr>
            <a:xfrm flipH="1">
              <a:off x="5940384" y="2063630"/>
              <a:ext cx="500499" cy="285753"/>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7" name="Rett linje 16"/>
            <p:cNvCxnSpPr/>
            <p:nvPr/>
          </p:nvCxnSpPr>
          <p:spPr>
            <a:xfrm flipH="1" flipV="1">
              <a:off x="6077238" y="2995728"/>
              <a:ext cx="363645" cy="159884"/>
            </a:xfrm>
            <a:prstGeom prst="line">
              <a:avLst/>
            </a:prstGeom>
            <a:grpFill/>
            <a:ln>
              <a:solidFill>
                <a:schemeClr val="accent5">
                  <a:lumMod val="40000"/>
                  <a:lumOff val="60000"/>
                </a:schemeClr>
              </a:solidFill>
            </a:ln>
          </p:spPr>
          <p:style>
            <a:lnRef idx="1">
              <a:schemeClr val="accent1"/>
            </a:lnRef>
            <a:fillRef idx="0">
              <a:schemeClr val="accent1"/>
            </a:fillRef>
            <a:effectRef idx="0">
              <a:schemeClr val="accent1"/>
            </a:effectRef>
            <a:fontRef idx="minor">
              <a:schemeClr val="tx1"/>
            </a:fontRef>
          </p:style>
        </p:cxnSp>
      </p:grpSp>
      <p:sp>
        <p:nvSpPr>
          <p:cNvPr id="45058" name="Rectangle 3"/>
          <p:cNvSpPr>
            <a:spLocks noChangeArrowheads="1"/>
          </p:cNvSpPr>
          <p:nvPr/>
        </p:nvSpPr>
        <p:spPr bwMode="auto">
          <a:xfrm>
            <a:off x="3425825" y="3062288"/>
            <a:ext cx="2292350" cy="366712"/>
          </a:xfrm>
          <a:prstGeom prst="rect">
            <a:avLst/>
          </a:prstGeom>
          <a:noFill/>
          <a:ln w="9525">
            <a:noFill/>
            <a:miter lim="800000"/>
            <a:headEnd/>
            <a:tailEnd/>
          </a:ln>
        </p:spPr>
        <p:txBody>
          <a:bodyPr wrap="none">
            <a:spAutoFit/>
          </a:bodyPr>
          <a:lstStyle/>
          <a:p>
            <a:r>
              <a:rPr lang="nb-NO"/>
              <a:t>http://ess.nsd.uib.no/</a:t>
            </a:r>
          </a:p>
        </p:txBody>
      </p:sp>
      <p:sp>
        <p:nvSpPr>
          <p:cNvPr id="45059" name="Rectangle 4"/>
          <p:cNvSpPr>
            <a:spLocks noChangeArrowheads="1"/>
          </p:cNvSpPr>
          <p:nvPr/>
        </p:nvSpPr>
        <p:spPr bwMode="auto">
          <a:xfrm>
            <a:off x="3146425" y="2774950"/>
            <a:ext cx="2851150" cy="366713"/>
          </a:xfrm>
          <a:prstGeom prst="rect">
            <a:avLst/>
          </a:prstGeom>
          <a:noFill/>
          <a:ln w="9525">
            <a:noFill/>
            <a:miter lim="800000"/>
            <a:headEnd/>
            <a:tailEnd/>
          </a:ln>
        </p:spPr>
        <p:txBody>
          <a:bodyPr wrap="none">
            <a:spAutoFit/>
          </a:bodyPr>
          <a:lstStyle/>
          <a:p>
            <a:r>
              <a:rPr lang="nb-NO"/>
              <a:t>http://www.ddialliance.org/</a:t>
            </a:r>
          </a:p>
        </p:txBody>
      </p:sp>
      <p:sp>
        <p:nvSpPr>
          <p:cNvPr id="45060" name="Text Box 5"/>
          <p:cNvSpPr txBox="1">
            <a:spLocks noChangeArrowheads="1"/>
          </p:cNvSpPr>
          <p:nvPr/>
        </p:nvSpPr>
        <p:spPr bwMode="auto">
          <a:xfrm>
            <a:off x="2195513" y="1557338"/>
            <a:ext cx="4732337" cy="457200"/>
          </a:xfrm>
          <a:prstGeom prst="rect">
            <a:avLst/>
          </a:prstGeom>
          <a:noFill/>
          <a:ln w="9525">
            <a:noFill/>
            <a:miter lim="800000"/>
            <a:headEnd/>
            <a:tailEnd/>
          </a:ln>
        </p:spPr>
        <p:txBody>
          <a:bodyPr wrap="none">
            <a:spAutoFit/>
          </a:bodyPr>
          <a:lstStyle/>
          <a:p>
            <a:r>
              <a:rPr lang="nb-NO" sz="2400">
                <a:latin typeface="Verdana" pitchFamily="34" charset="0"/>
              </a:rPr>
              <a:t>Thank you for your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Box 3"/>
          <p:cNvSpPr txBox="1">
            <a:spLocks noChangeArrowheads="1"/>
          </p:cNvSpPr>
          <p:nvPr/>
        </p:nvSpPr>
        <p:spPr bwMode="auto">
          <a:xfrm>
            <a:off x="827088" y="1085850"/>
            <a:ext cx="6678612" cy="5448300"/>
          </a:xfrm>
          <a:prstGeom prst="rect">
            <a:avLst/>
          </a:prstGeom>
          <a:noFill/>
          <a:ln w="9525">
            <a:noFill/>
            <a:miter lim="800000"/>
            <a:headEnd/>
            <a:tailEnd/>
          </a:ln>
        </p:spPr>
        <p:txBody>
          <a:bodyPr>
            <a:spAutoFit/>
          </a:bodyPr>
          <a:lstStyle/>
          <a:p>
            <a:pPr marL="457200" indent="-457200">
              <a:buFont typeface="Wingdings" pitchFamily="2" charset="2"/>
              <a:buChar char="§"/>
              <a:defRPr/>
            </a:pPr>
            <a:r>
              <a:rPr lang="nb-NO" sz="2800" dirty="0">
                <a:solidFill>
                  <a:srgbClr val="002060"/>
                </a:solidFill>
                <a:latin typeface="Verdana" pitchFamily="34" charset="0"/>
              </a:rPr>
              <a:t>The DDI – a metadata standard for the social sciences</a:t>
            </a:r>
          </a:p>
          <a:p>
            <a:pPr marL="457200" indent="-457200">
              <a:defRPr/>
            </a:pPr>
            <a:endParaRPr lang="nb-NO" sz="2800" dirty="0">
              <a:solidFill>
                <a:srgbClr val="002060"/>
              </a:solidFill>
              <a:latin typeface="Verdana" pitchFamily="34" charset="0"/>
            </a:endParaRPr>
          </a:p>
          <a:p>
            <a:pPr marL="457200" indent="-457200">
              <a:buFont typeface="Wingdings" pitchFamily="2" charset="2"/>
              <a:buChar char="§"/>
              <a:defRPr/>
            </a:pPr>
            <a:r>
              <a:rPr lang="nb-NO" sz="2800" dirty="0">
                <a:solidFill>
                  <a:srgbClr val="002060"/>
                </a:solidFill>
                <a:latin typeface="Verdana" pitchFamily="34" charset="0"/>
              </a:rPr>
              <a:t>The education variables in the European Social </a:t>
            </a:r>
            <a:r>
              <a:rPr lang="nb-NO" sz="2800" dirty="0">
                <a:solidFill>
                  <a:srgbClr val="002060"/>
                </a:solidFill>
                <a:latin typeface="Verdana" pitchFamily="34" charset="0"/>
              </a:rPr>
              <a:t>Survey</a:t>
            </a:r>
          </a:p>
          <a:p>
            <a:pPr>
              <a:defRPr/>
            </a:pPr>
            <a:endParaRPr lang="nb-NO" sz="3200" dirty="0">
              <a:solidFill>
                <a:srgbClr val="002060"/>
              </a:solidFill>
              <a:latin typeface="Calibri" pitchFamily="34" charset="0"/>
            </a:endParaRPr>
          </a:p>
          <a:p>
            <a:pPr marL="457200" indent="-457200">
              <a:buFont typeface="Wingdings" pitchFamily="2" charset="2"/>
              <a:buChar char="§"/>
              <a:defRPr/>
            </a:pPr>
            <a:r>
              <a:rPr lang="nb-NO" sz="2800" dirty="0">
                <a:solidFill>
                  <a:srgbClr val="002060"/>
                </a:solidFill>
                <a:latin typeface="Verdana" pitchFamily="34" charset="0"/>
              </a:rPr>
              <a:t>How could the DDI usefully be applied in the documentation of the background variables in the ESS</a:t>
            </a:r>
          </a:p>
          <a:p>
            <a:pPr marL="457200" indent="-457200">
              <a:buFont typeface="Wingdings" pitchFamily="2" charset="2"/>
              <a:buChar char="§"/>
              <a:defRPr/>
            </a:pPr>
            <a:endParaRPr lang="nb-NO" sz="3200" dirty="0">
              <a:latin typeface="Calibri" pitchFamily="34" charset="0"/>
            </a:endParaRPr>
          </a:p>
          <a:p>
            <a:pPr marL="457200" indent="-457200">
              <a:buFont typeface="Wingdings" pitchFamily="2" charset="2"/>
              <a:buChar char="§"/>
              <a:defRPr/>
            </a:pPr>
            <a:endParaRPr lang="en-GB" sz="3200"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374650" y="414338"/>
            <a:ext cx="8229600" cy="1285875"/>
          </a:xfrm>
        </p:spPr>
        <p:txBody>
          <a:bodyPr/>
          <a:lstStyle/>
          <a:p>
            <a:pPr eaLnBrk="1" hangingPunct="1"/>
            <a:r>
              <a:rPr lang="en-US" smtClean="0">
                <a:solidFill>
                  <a:srgbClr val="002060"/>
                </a:solidFill>
                <a:latin typeface="Verdana" pitchFamily="34" charset="0"/>
              </a:rPr>
              <a:t>What is DDI -</a:t>
            </a:r>
            <a:br>
              <a:rPr lang="en-US" smtClean="0">
                <a:solidFill>
                  <a:srgbClr val="002060"/>
                </a:solidFill>
                <a:latin typeface="Verdana" pitchFamily="34" charset="0"/>
              </a:rPr>
            </a:br>
            <a:r>
              <a:rPr lang="en-US" sz="3200" smtClean="0">
                <a:solidFill>
                  <a:srgbClr val="002060"/>
                </a:solidFill>
                <a:latin typeface="Verdana" pitchFamily="34" charset="0"/>
              </a:rPr>
              <a:t>the Data Documentation Initiative</a:t>
            </a:r>
            <a:r>
              <a:rPr lang="en-US" smtClean="0">
                <a:solidFill>
                  <a:srgbClr val="002060"/>
                </a:solidFill>
                <a:latin typeface="Verdana" pitchFamily="34" charset="0"/>
              </a:rPr>
              <a:t>?</a:t>
            </a:r>
          </a:p>
        </p:txBody>
      </p:sp>
      <p:sp>
        <p:nvSpPr>
          <p:cNvPr id="3" name="Content Placeholder 2"/>
          <p:cNvSpPr>
            <a:spLocks noGrp="1"/>
          </p:cNvSpPr>
          <p:nvPr>
            <p:ph idx="1"/>
          </p:nvPr>
        </p:nvSpPr>
        <p:spPr>
          <a:xfrm>
            <a:off x="468313" y="1927225"/>
            <a:ext cx="8229600" cy="4525963"/>
          </a:xfrm>
        </p:spPr>
        <p:txBody>
          <a:bodyPr rtlCol="0">
            <a:noAutofit/>
          </a:bodyPr>
          <a:lstStyle/>
          <a:p>
            <a:pPr eaLnBrk="1" fontAlgn="auto" hangingPunct="1">
              <a:spcAft>
                <a:spcPts val="0"/>
              </a:spcAft>
              <a:buFont typeface="Wingdings" pitchFamily="2" charset="2"/>
              <a:buChar char="§"/>
              <a:defRPr/>
            </a:pPr>
            <a:r>
              <a:rPr lang="en-US" sz="2400" dirty="0" smtClean="0">
                <a:solidFill>
                  <a:srgbClr val="002060"/>
                </a:solidFill>
                <a:latin typeface="Verdana" pitchFamily="34" charset="0"/>
                <a:ea typeface="Verdana" pitchFamily="34" charset="0"/>
                <a:cs typeface="Verdana" pitchFamily="34" charset="0"/>
              </a:rPr>
              <a:t>DDI is an effort to create an international standard for describing data from the social, behavioral, and economic sciences.</a:t>
            </a:r>
          </a:p>
          <a:p>
            <a:pPr eaLnBrk="1" fontAlgn="auto" hangingPunct="1">
              <a:spcAft>
                <a:spcPts val="0"/>
              </a:spcAft>
              <a:buFont typeface="Wingdings" pitchFamily="2" charset="2"/>
              <a:buChar char="§"/>
              <a:defRPr/>
            </a:pPr>
            <a:r>
              <a:rPr lang="en-US" sz="2400" dirty="0" smtClean="0">
                <a:solidFill>
                  <a:srgbClr val="002060"/>
                </a:solidFill>
                <a:latin typeface="Verdana" pitchFamily="34" charset="0"/>
                <a:ea typeface="Verdana" pitchFamily="34" charset="0"/>
                <a:cs typeface="Verdana" pitchFamily="34" charset="0"/>
              </a:rPr>
              <a:t>Expressed in XML, the DDI metadata specification now supports the entire research data life cycle.</a:t>
            </a:r>
          </a:p>
          <a:p>
            <a:pPr eaLnBrk="1" fontAlgn="auto" hangingPunct="1">
              <a:spcAft>
                <a:spcPts val="0"/>
              </a:spcAft>
              <a:buFont typeface="Wingdings" pitchFamily="2" charset="2"/>
              <a:buChar char="§"/>
              <a:defRPr/>
            </a:pPr>
            <a:r>
              <a:rPr lang="en-US" sz="2400" dirty="0" smtClean="0">
                <a:solidFill>
                  <a:srgbClr val="002060"/>
                </a:solidFill>
                <a:latin typeface="Verdana" pitchFamily="34" charset="0"/>
                <a:ea typeface="Verdana" pitchFamily="34" charset="0"/>
                <a:cs typeface="Verdana" pitchFamily="34" charset="0"/>
              </a:rPr>
              <a:t>DDI metadata accompanies and enables data conceptualization, collection, processing, distribution, discovery, analysis, repurposing, and archiving.</a:t>
            </a:r>
          </a:p>
          <a:p>
            <a:pPr eaLnBrk="1" fontAlgn="auto" hangingPunct="1">
              <a:spcAft>
                <a:spcPts val="0"/>
              </a:spcAft>
              <a:buFont typeface="Wingdings" pitchFamily="2" charset="2"/>
              <a:buChar char="§"/>
              <a:defRPr/>
            </a:pPr>
            <a:r>
              <a:rPr lang="en-US" sz="2400" dirty="0">
                <a:solidFill>
                  <a:srgbClr val="002060"/>
                </a:solidFill>
                <a:latin typeface="Verdana" pitchFamily="34" charset="0"/>
                <a:ea typeface="Verdana" pitchFamily="34" charset="0"/>
                <a:cs typeface="Verdana" pitchFamily="34" charset="0"/>
              </a:rPr>
              <a:t>A </a:t>
            </a:r>
            <a:r>
              <a:rPr lang="en-US" sz="2400" dirty="0" smtClean="0">
                <a:solidFill>
                  <a:srgbClr val="002060"/>
                </a:solidFill>
                <a:latin typeface="Verdana" pitchFamily="34" charset="0"/>
                <a:ea typeface="Verdana" pitchFamily="34" charset="0"/>
                <a:cs typeface="Verdana" pitchFamily="34" charset="0"/>
              </a:rPr>
              <a:t>metadata structure </a:t>
            </a:r>
            <a:r>
              <a:rPr lang="en-US" sz="2400" dirty="0">
                <a:solidFill>
                  <a:srgbClr val="002060"/>
                </a:solidFill>
                <a:latin typeface="Verdana" pitchFamily="34" charset="0"/>
                <a:ea typeface="Verdana" pitchFamily="34" charset="0"/>
                <a:cs typeface="Verdana" pitchFamily="34" charset="0"/>
              </a:rPr>
              <a:t>on which to build software tools</a:t>
            </a:r>
          </a:p>
          <a:p>
            <a:pPr marL="0" indent="0" eaLnBrk="1" fontAlgn="auto" hangingPunct="1">
              <a:spcAft>
                <a:spcPts val="0"/>
              </a:spcAft>
              <a:buFont typeface="Arial" charset="0"/>
              <a:buNone/>
              <a:defRPr/>
            </a:pPr>
            <a:endParaRPr lang="en-US" sz="2400" dirty="0">
              <a:solidFill>
                <a:srgbClr val="002060"/>
              </a:solidFill>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l="35825" t="45999" r="35043" b="23375"/>
          <a:stretch>
            <a:fillRect/>
          </a:stretch>
        </p:blipFill>
        <p:spPr bwMode="auto">
          <a:xfrm>
            <a:off x="1549400" y="1425575"/>
            <a:ext cx="6118225" cy="4019550"/>
          </a:xfrm>
          <a:prstGeom prst="rect">
            <a:avLst/>
          </a:prstGeom>
          <a:noFill/>
          <a:ln w="9525">
            <a:noFill/>
            <a:miter lim="800000"/>
            <a:headEnd/>
            <a:tailEnd/>
          </a:ln>
        </p:spPr>
      </p:pic>
      <p:sp>
        <p:nvSpPr>
          <p:cNvPr id="19458" name="Text Box 3"/>
          <p:cNvSpPr txBox="1">
            <a:spLocks noChangeArrowheads="1"/>
          </p:cNvSpPr>
          <p:nvPr/>
        </p:nvSpPr>
        <p:spPr bwMode="auto">
          <a:xfrm>
            <a:off x="2195513" y="333375"/>
            <a:ext cx="4784725" cy="762000"/>
          </a:xfrm>
          <a:prstGeom prst="rect">
            <a:avLst/>
          </a:prstGeom>
          <a:noFill/>
          <a:ln w="9525">
            <a:noFill/>
            <a:miter lim="800000"/>
            <a:headEnd/>
            <a:tailEnd/>
          </a:ln>
        </p:spPr>
        <p:txBody>
          <a:bodyPr wrap="none">
            <a:spAutoFit/>
          </a:bodyPr>
          <a:lstStyle/>
          <a:p>
            <a:r>
              <a:rPr lang="en-US" sz="4400">
                <a:solidFill>
                  <a:srgbClr val="002060"/>
                </a:solidFill>
              </a:rPr>
              <a:t>The data </a:t>
            </a:r>
            <a:r>
              <a:rPr lang="en-US" sz="4400">
                <a:solidFill>
                  <a:srgbClr val="002060"/>
                </a:solidFill>
                <a:latin typeface="Verdana" pitchFamily="34" charset="0"/>
              </a:rPr>
              <a:t>lifecycle</a:t>
            </a:r>
            <a:endParaRPr lang="nb-NO" sz="4400">
              <a:solidFill>
                <a:srgbClr val="002060"/>
              </a:solidFill>
              <a:latin typeface="Verdan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3"/>
          <p:cNvSpPr txBox="1">
            <a:spLocks noChangeArrowheads="1"/>
          </p:cNvSpPr>
          <p:nvPr/>
        </p:nvSpPr>
        <p:spPr bwMode="auto">
          <a:xfrm>
            <a:off x="1619250" y="476250"/>
            <a:ext cx="3841750" cy="762000"/>
          </a:xfrm>
          <a:prstGeom prst="rect">
            <a:avLst/>
          </a:prstGeom>
          <a:noFill/>
          <a:ln w="9525">
            <a:noFill/>
            <a:miter lim="800000"/>
            <a:headEnd/>
            <a:tailEnd/>
          </a:ln>
        </p:spPr>
        <p:txBody>
          <a:bodyPr wrap="none">
            <a:spAutoFit/>
          </a:bodyPr>
          <a:lstStyle/>
          <a:p>
            <a:r>
              <a:rPr lang="en-US" sz="4400">
                <a:solidFill>
                  <a:srgbClr val="002060"/>
                </a:solidFill>
              </a:rPr>
              <a:t>DDI </a:t>
            </a:r>
            <a:r>
              <a:rPr lang="en-US" sz="4400">
                <a:solidFill>
                  <a:srgbClr val="002060"/>
                </a:solidFill>
                <a:latin typeface="Verdana" pitchFamily="34" charset="0"/>
              </a:rPr>
              <a:t>structure</a:t>
            </a:r>
            <a:endParaRPr lang="nb-NO" sz="4400">
              <a:solidFill>
                <a:srgbClr val="002060"/>
              </a:solidFill>
              <a:latin typeface="Verdana" pitchFamily="34" charset="0"/>
            </a:endParaRPr>
          </a:p>
        </p:txBody>
      </p:sp>
      <p:sp>
        <p:nvSpPr>
          <p:cNvPr id="19458" name="Text Box 4"/>
          <p:cNvSpPr txBox="1">
            <a:spLocks noChangeArrowheads="1"/>
          </p:cNvSpPr>
          <p:nvPr/>
        </p:nvSpPr>
        <p:spPr bwMode="auto">
          <a:xfrm>
            <a:off x="663575" y="2017713"/>
            <a:ext cx="6005513" cy="3140075"/>
          </a:xfrm>
          <a:prstGeom prst="rect">
            <a:avLst/>
          </a:prstGeom>
          <a:noFill/>
          <a:ln w="9525">
            <a:noFill/>
            <a:miter lim="800000"/>
            <a:headEnd/>
            <a:tailEnd/>
          </a:ln>
        </p:spPr>
        <p:txBody>
          <a:bodyPr wrap="none">
            <a:spAutoFit/>
          </a:bodyPr>
          <a:lstStyle/>
          <a:p>
            <a:pPr marL="285750" indent="-285750">
              <a:buFont typeface="Wingdings" pitchFamily="2" charset="2"/>
              <a:buChar char="§"/>
              <a:defRPr/>
            </a:pPr>
            <a:r>
              <a:rPr lang="nb-NO" dirty="0">
                <a:latin typeface="Verdana" pitchFamily="34" charset="0"/>
              </a:rPr>
              <a:t>Module </a:t>
            </a:r>
            <a:r>
              <a:rPr lang="nb-NO" dirty="0">
                <a:latin typeface="Verdana" pitchFamily="34" charset="0"/>
              </a:rPr>
              <a:t>based: Modules for different purposes</a:t>
            </a:r>
          </a:p>
          <a:p>
            <a:pPr marL="285750" indent="-285750">
              <a:buFont typeface="Wingdings" pitchFamily="2" charset="2"/>
              <a:buChar char="§"/>
              <a:defRPr/>
            </a:pPr>
            <a:endParaRPr lang="nb-NO" dirty="0">
              <a:latin typeface="Verdana" pitchFamily="34" charset="0"/>
            </a:endParaRPr>
          </a:p>
          <a:p>
            <a:pPr marL="285750" indent="-285750">
              <a:buFont typeface="Wingdings" pitchFamily="2" charset="2"/>
              <a:buChar char="§"/>
              <a:defRPr/>
            </a:pPr>
            <a:r>
              <a:rPr lang="nb-NO" dirty="0">
                <a:latin typeface="Verdana" pitchFamily="34" charset="0"/>
              </a:rPr>
              <a:t>Modules for structuring of metadata</a:t>
            </a:r>
          </a:p>
          <a:p>
            <a:pPr marL="285750" indent="-285750">
              <a:buFont typeface="Wingdings" pitchFamily="2" charset="2"/>
              <a:buChar char="§"/>
              <a:defRPr/>
            </a:pPr>
            <a:endParaRPr lang="nb-NO" dirty="0">
              <a:latin typeface="Verdana" pitchFamily="34" charset="0"/>
            </a:endParaRPr>
          </a:p>
          <a:p>
            <a:pPr marL="285750" indent="-285750">
              <a:buFont typeface="Wingdings" pitchFamily="2" charset="2"/>
              <a:buChar char="§"/>
              <a:defRPr/>
            </a:pPr>
            <a:r>
              <a:rPr lang="nb-NO" dirty="0">
                <a:latin typeface="Verdana" pitchFamily="34" charset="0"/>
              </a:rPr>
              <a:t>Scheme based modules:</a:t>
            </a:r>
          </a:p>
          <a:p>
            <a:pPr>
              <a:defRPr/>
            </a:pPr>
            <a:r>
              <a:rPr lang="nb-NO" dirty="0">
                <a:latin typeface="Verdana" pitchFamily="34" charset="0"/>
              </a:rPr>
              <a:t>	</a:t>
            </a:r>
            <a:r>
              <a:rPr lang="nb-NO" dirty="0">
                <a:latin typeface="Verdana" pitchFamily="34" charset="0"/>
              </a:rPr>
              <a:t>- Contain reusable lists (schemes) of </a:t>
            </a:r>
          </a:p>
          <a:p>
            <a:pPr>
              <a:defRPr/>
            </a:pPr>
            <a:r>
              <a:rPr lang="nb-NO" dirty="0">
                <a:latin typeface="Verdana" pitchFamily="34" charset="0"/>
              </a:rPr>
              <a:t>	</a:t>
            </a:r>
            <a:r>
              <a:rPr lang="nb-NO" dirty="0">
                <a:latin typeface="Verdana" pitchFamily="34" charset="0"/>
              </a:rPr>
              <a:t>   metadata elements </a:t>
            </a:r>
          </a:p>
          <a:p>
            <a:pPr>
              <a:defRPr/>
            </a:pPr>
            <a:r>
              <a:rPr lang="nb-NO" dirty="0">
                <a:latin typeface="Verdana" pitchFamily="34" charset="0"/>
              </a:rPr>
              <a:t>	</a:t>
            </a:r>
            <a:r>
              <a:rPr lang="nb-NO" dirty="0">
                <a:latin typeface="Verdana" pitchFamily="34" charset="0"/>
              </a:rPr>
              <a:t>- Follow the sequence of the data lifecycle</a:t>
            </a:r>
          </a:p>
          <a:p>
            <a:pPr>
              <a:defRPr/>
            </a:pPr>
            <a:r>
              <a:rPr lang="nb-NO" dirty="0">
                <a:latin typeface="Verdana" pitchFamily="34" charset="0"/>
              </a:rPr>
              <a:t>	</a:t>
            </a:r>
            <a:r>
              <a:rPr lang="nb-NO" dirty="0">
                <a:latin typeface="Verdana" pitchFamily="34" charset="0"/>
              </a:rPr>
              <a:t>- Form basis for the construction of </a:t>
            </a:r>
          </a:p>
          <a:p>
            <a:pPr>
              <a:defRPr/>
            </a:pPr>
            <a:r>
              <a:rPr lang="nb-NO" dirty="0">
                <a:latin typeface="Verdana" pitchFamily="34" charset="0"/>
              </a:rPr>
              <a:t>	</a:t>
            </a:r>
            <a:r>
              <a:rPr lang="nb-NO" dirty="0">
                <a:latin typeface="Verdana" pitchFamily="34" charset="0"/>
              </a:rPr>
              <a:t>  concept, question or variable banks</a:t>
            </a:r>
          </a:p>
          <a:p>
            <a:pPr>
              <a:defRPr/>
            </a:pPr>
            <a:endParaRPr lang="nb-NO" dirty="0">
              <a:latin typeface="Verdana" pitchFamily="34" charset="0"/>
            </a:endParaRPr>
          </a:p>
        </p:txBody>
      </p:sp>
      <p:pic>
        <p:nvPicPr>
          <p:cNvPr id="20483" name="Picture 5"/>
          <p:cNvPicPr>
            <a:picLocks noChangeAspect="1" noChangeArrowheads="1"/>
          </p:cNvPicPr>
          <p:nvPr/>
        </p:nvPicPr>
        <p:blipFill>
          <a:blip r:embed="rId3"/>
          <a:srcRect t="-104" b="13387"/>
          <a:stretch>
            <a:fillRect/>
          </a:stretch>
        </p:blipFill>
        <p:spPr bwMode="auto">
          <a:xfrm>
            <a:off x="6615113" y="0"/>
            <a:ext cx="2528887" cy="6858000"/>
          </a:xfrm>
          <a:prstGeom prst="rect">
            <a:avLst/>
          </a:prstGeom>
          <a:noFill/>
          <a:ln w="9525">
            <a:noFill/>
            <a:miter lim="800000"/>
            <a:headEnd/>
            <a:tailEnd/>
          </a:ln>
        </p:spPr>
      </p:pic>
      <p:sp>
        <p:nvSpPr>
          <p:cNvPr id="20484" name="Text Box 6"/>
          <p:cNvSpPr txBox="1">
            <a:spLocks noChangeArrowheads="1"/>
          </p:cNvSpPr>
          <p:nvPr/>
        </p:nvSpPr>
        <p:spPr bwMode="auto">
          <a:xfrm>
            <a:off x="6804025" y="5556250"/>
            <a:ext cx="2160588" cy="825500"/>
          </a:xfrm>
          <a:prstGeom prst="rect">
            <a:avLst/>
          </a:prstGeom>
          <a:solidFill>
            <a:schemeClr val="bg1"/>
          </a:solidFill>
          <a:ln w="9525">
            <a:noFill/>
            <a:miter lim="800000"/>
            <a:headEnd/>
            <a:tailEnd/>
          </a:ln>
        </p:spPr>
        <p:txBody>
          <a:bodyPr>
            <a:spAutoFit/>
          </a:bodyPr>
          <a:lstStyle/>
          <a:p>
            <a:pPr>
              <a:spcBef>
                <a:spcPct val="50000"/>
              </a:spcBef>
            </a:pPr>
            <a:r>
              <a:rPr lang="nb-NO" sz="1600">
                <a:latin typeface="Verdana" pitchFamily="34" charset="0"/>
              </a:rPr>
              <a:t>DDI – a backbone    for metadata structuring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ext Box 2"/>
          <p:cNvSpPr txBox="1">
            <a:spLocks noChangeArrowheads="1"/>
          </p:cNvSpPr>
          <p:nvPr/>
        </p:nvSpPr>
        <p:spPr bwMode="auto">
          <a:xfrm>
            <a:off x="250825" y="333375"/>
            <a:ext cx="9613900" cy="427038"/>
          </a:xfrm>
          <a:prstGeom prst="rect">
            <a:avLst/>
          </a:prstGeom>
          <a:noFill/>
          <a:ln w="9525">
            <a:noFill/>
            <a:miter lim="800000"/>
            <a:headEnd/>
            <a:tailEnd/>
          </a:ln>
        </p:spPr>
        <p:txBody>
          <a:bodyPr>
            <a:spAutoFit/>
          </a:bodyPr>
          <a:lstStyle/>
          <a:p>
            <a:r>
              <a:rPr lang="en-US" sz="2200">
                <a:solidFill>
                  <a:srgbClr val="002060"/>
                </a:solidFill>
                <a:latin typeface="Verdana" pitchFamily="34" charset="0"/>
              </a:rPr>
              <a:t>Structuring of metadata in DDI allows for many possibilities</a:t>
            </a:r>
            <a:endParaRPr lang="nb-NO" sz="2200">
              <a:solidFill>
                <a:srgbClr val="002060"/>
              </a:solidFill>
              <a:latin typeface="Verdana" pitchFamily="34" charset="0"/>
            </a:endParaRPr>
          </a:p>
        </p:txBody>
      </p:sp>
      <p:sp>
        <p:nvSpPr>
          <p:cNvPr id="22530" name="AutoShape 2"/>
          <p:cNvSpPr>
            <a:spLocks noChangeArrowheads="1"/>
          </p:cNvSpPr>
          <p:nvPr/>
        </p:nvSpPr>
        <p:spPr bwMode="auto">
          <a:xfrm>
            <a:off x="3851275" y="908050"/>
            <a:ext cx="1447800" cy="1443038"/>
          </a:xfrm>
          <a:prstGeom prst="can">
            <a:avLst>
              <a:gd name="adj" fmla="val 25000"/>
            </a:avLst>
          </a:prstGeom>
          <a:solidFill>
            <a:srgbClr val="66CCFF">
              <a:alpha val="58038"/>
            </a:srgbClr>
          </a:solidFill>
          <a:ln w="9525">
            <a:solidFill>
              <a:schemeClr val="tx1"/>
            </a:solidFill>
            <a:round/>
            <a:headEnd/>
            <a:tailEnd/>
          </a:ln>
        </p:spPr>
        <p:txBody>
          <a:bodyPr wrap="none" anchor="ctr"/>
          <a:lstStyle/>
          <a:p>
            <a:pPr algn="ctr"/>
            <a:r>
              <a:rPr lang="en-US">
                <a:latin typeface="Calibri" pitchFamily="34" charset="0"/>
              </a:rPr>
              <a:t>Repositories</a:t>
            </a:r>
          </a:p>
        </p:txBody>
      </p:sp>
      <p:sp>
        <p:nvSpPr>
          <p:cNvPr id="22531" name="AutoShape 3"/>
          <p:cNvSpPr>
            <a:spLocks noChangeArrowheads="1"/>
          </p:cNvSpPr>
          <p:nvPr/>
        </p:nvSpPr>
        <p:spPr bwMode="auto">
          <a:xfrm>
            <a:off x="685800" y="3117850"/>
            <a:ext cx="2209800" cy="1828800"/>
          </a:xfrm>
          <a:prstGeom prst="flowChartPreparation">
            <a:avLst/>
          </a:prstGeom>
          <a:solidFill>
            <a:srgbClr val="66CCFF">
              <a:alpha val="54901"/>
            </a:srgbClr>
          </a:solidFill>
          <a:ln w="9525">
            <a:solidFill>
              <a:schemeClr val="tx1"/>
            </a:solidFill>
            <a:miter lim="800000"/>
            <a:headEnd/>
            <a:tailEnd/>
          </a:ln>
        </p:spPr>
        <p:txBody>
          <a:bodyPr wrap="none" anchor="ctr"/>
          <a:lstStyle/>
          <a:p>
            <a:pPr algn="ctr"/>
            <a:r>
              <a:rPr lang="en-US">
                <a:latin typeface="Calibri" pitchFamily="34" charset="0"/>
              </a:rPr>
              <a:t>Question </a:t>
            </a:r>
          </a:p>
          <a:p>
            <a:pPr algn="ctr"/>
            <a:r>
              <a:rPr lang="en-US">
                <a:latin typeface="Calibri" pitchFamily="34" charset="0"/>
              </a:rPr>
              <a:t>development </a:t>
            </a:r>
          </a:p>
          <a:p>
            <a:pPr algn="ctr"/>
            <a:r>
              <a:rPr lang="en-US">
                <a:latin typeface="Calibri" pitchFamily="34" charset="0"/>
              </a:rPr>
              <a:t>software</a:t>
            </a:r>
          </a:p>
        </p:txBody>
      </p:sp>
      <p:sp>
        <p:nvSpPr>
          <p:cNvPr id="22532" name="AutoShape 4"/>
          <p:cNvSpPr>
            <a:spLocks noChangeArrowheads="1"/>
          </p:cNvSpPr>
          <p:nvPr/>
        </p:nvSpPr>
        <p:spPr bwMode="auto">
          <a:xfrm>
            <a:off x="3581400" y="3117850"/>
            <a:ext cx="2209800" cy="1828800"/>
          </a:xfrm>
          <a:prstGeom prst="flowChartPreparation">
            <a:avLst/>
          </a:prstGeom>
          <a:solidFill>
            <a:srgbClr val="66CCFF">
              <a:alpha val="58038"/>
            </a:srgbClr>
          </a:solidFill>
          <a:ln w="9525">
            <a:solidFill>
              <a:schemeClr val="tx1"/>
            </a:solidFill>
            <a:miter lim="800000"/>
            <a:headEnd/>
            <a:tailEnd/>
          </a:ln>
        </p:spPr>
        <p:txBody>
          <a:bodyPr wrap="none" anchor="ctr"/>
          <a:lstStyle/>
          <a:p>
            <a:pPr algn="ctr"/>
            <a:r>
              <a:rPr lang="en-US">
                <a:latin typeface="Calibri" pitchFamily="34" charset="0"/>
              </a:rPr>
              <a:t>Questionnaire </a:t>
            </a:r>
          </a:p>
          <a:p>
            <a:pPr algn="ctr"/>
            <a:r>
              <a:rPr lang="en-US">
                <a:latin typeface="Calibri" pitchFamily="34" charset="0"/>
              </a:rPr>
              <a:t>delivery </a:t>
            </a:r>
          </a:p>
          <a:p>
            <a:pPr algn="ctr"/>
            <a:r>
              <a:rPr lang="en-US">
                <a:latin typeface="Calibri" pitchFamily="34" charset="0"/>
              </a:rPr>
              <a:t>system</a:t>
            </a:r>
          </a:p>
        </p:txBody>
      </p:sp>
      <p:sp>
        <p:nvSpPr>
          <p:cNvPr id="22533" name="AutoShape 5"/>
          <p:cNvSpPr>
            <a:spLocks noChangeArrowheads="1"/>
          </p:cNvSpPr>
          <p:nvPr/>
        </p:nvSpPr>
        <p:spPr bwMode="auto">
          <a:xfrm>
            <a:off x="6477000" y="3117850"/>
            <a:ext cx="2209800" cy="1828800"/>
          </a:xfrm>
          <a:prstGeom prst="flowChartPreparation">
            <a:avLst/>
          </a:prstGeom>
          <a:solidFill>
            <a:srgbClr val="66CCFF">
              <a:alpha val="58038"/>
            </a:srgbClr>
          </a:solidFill>
          <a:ln w="9525">
            <a:solidFill>
              <a:schemeClr val="tx1"/>
            </a:solidFill>
            <a:miter lim="800000"/>
            <a:headEnd/>
            <a:tailEnd/>
          </a:ln>
        </p:spPr>
        <p:txBody>
          <a:bodyPr wrap="none" anchor="ctr"/>
          <a:lstStyle/>
          <a:p>
            <a:pPr algn="ctr"/>
            <a:r>
              <a:rPr lang="en-US">
                <a:latin typeface="Calibri" pitchFamily="34" charset="0"/>
              </a:rPr>
              <a:t>Data Analysis </a:t>
            </a:r>
          </a:p>
          <a:p>
            <a:pPr algn="ctr"/>
            <a:r>
              <a:rPr lang="en-US">
                <a:latin typeface="Calibri" pitchFamily="34" charset="0"/>
              </a:rPr>
              <a:t>software</a:t>
            </a:r>
          </a:p>
        </p:txBody>
      </p:sp>
      <p:sp>
        <p:nvSpPr>
          <p:cNvPr id="22534" name="AutoShape 6"/>
          <p:cNvSpPr>
            <a:spLocks noChangeArrowheads="1"/>
          </p:cNvSpPr>
          <p:nvPr/>
        </p:nvSpPr>
        <p:spPr bwMode="auto">
          <a:xfrm>
            <a:off x="3657600" y="5632450"/>
            <a:ext cx="2057400" cy="990600"/>
          </a:xfrm>
          <a:prstGeom prst="flowChartDocument">
            <a:avLst/>
          </a:prstGeom>
          <a:solidFill>
            <a:srgbClr val="66CCFF">
              <a:alpha val="58038"/>
            </a:srgbClr>
          </a:solidFill>
          <a:ln w="9525">
            <a:solidFill>
              <a:schemeClr val="tx1"/>
            </a:solidFill>
            <a:miter lim="800000"/>
            <a:headEnd/>
            <a:tailEnd/>
          </a:ln>
        </p:spPr>
        <p:txBody>
          <a:bodyPr wrap="none" anchor="ctr"/>
          <a:lstStyle/>
          <a:p>
            <a:pPr algn="ctr"/>
            <a:r>
              <a:rPr lang="en-US">
                <a:latin typeface="Calibri" pitchFamily="34" charset="0"/>
              </a:rPr>
              <a:t>Metadata </a:t>
            </a:r>
          </a:p>
          <a:p>
            <a:pPr algn="ctr"/>
            <a:r>
              <a:rPr lang="en-US">
                <a:latin typeface="Calibri" pitchFamily="34" charset="0"/>
              </a:rPr>
              <a:t>Publication</a:t>
            </a:r>
          </a:p>
        </p:txBody>
      </p:sp>
      <p:sp>
        <p:nvSpPr>
          <p:cNvPr id="67591" name="Line 7"/>
          <p:cNvSpPr>
            <a:spLocks noChangeShapeType="1"/>
          </p:cNvSpPr>
          <p:nvPr/>
        </p:nvSpPr>
        <p:spPr bwMode="auto">
          <a:xfrm flipV="1">
            <a:off x="1754188" y="1974850"/>
            <a:ext cx="2132012" cy="1144588"/>
          </a:xfrm>
          <a:prstGeom prst="line">
            <a:avLst/>
          </a:prstGeom>
          <a:noFill/>
          <a:ln w="44450">
            <a:solidFill>
              <a:schemeClr val="accent1"/>
            </a:solidFill>
            <a:round/>
            <a:headEnd type="triangle" w="lg" len="lg"/>
            <a:tailEnd type="triangle" w="lg" len="lg"/>
          </a:ln>
        </p:spPr>
        <p:txBody>
          <a:bodyPr/>
          <a:lstStyle/>
          <a:p>
            <a:endParaRPr lang="nb-NO"/>
          </a:p>
        </p:txBody>
      </p:sp>
      <p:sp>
        <p:nvSpPr>
          <p:cNvPr id="67592" name="Line 8"/>
          <p:cNvSpPr>
            <a:spLocks noChangeShapeType="1"/>
          </p:cNvSpPr>
          <p:nvPr/>
        </p:nvSpPr>
        <p:spPr bwMode="auto">
          <a:xfrm flipH="1" flipV="1">
            <a:off x="4643438" y="2349500"/>
            <a:ext cx="1587" cy="760413"/>
          </a:xfrm>
          <a:prstGeom prst="line">
            <a:avLst/>
          </a:prstGeom>
          <a:noFill/>
          <a:ln w="44450">
            <a:solidFill>
              <a:schemeClr val="accent1"/>
            </a:solidFill>
            <a:round/>
            <a:headEnd type="triangle" w="lg" len="lg"/>
            <a:tailEnd type="triangle" w="lg" len="lg"/>
          </a:ln>
        </p:spPr>
        <p:txBody>
          <a:bodyPr/>
          <a:lstStyle/>
          <a:p>
            <a:endParaRPr lang="nb-NO"/>
          </a:p>
        </p:txBody>
      </p:sp>
      <p:sp>
        <p:nvSpPr>
          <p:cNvPr id="67593" name="Line 9"/>
          <p:cNvSpPr>
            <a:spLocks noChangeShapeType="1"/>
          </p:cNvSpPr>
          <p:nvPr/>
        </p:nvSpPr>
        <p:spPr bwMode="auto">
          <a:xfrm flipH="1" flipV="1">
            <a:off x="5334000" y="1974850"/>
            <a:ext cx="2209800" cy="1143000"/>
          </a:xfrm>
          <a:prstGeom prst="line">
            <a:avLst/>
          </a:prstGeom>
          <a:noFill/>
          <a:ln w="44450">
            <a:solidFill>
              <a:schemeClr val="accent1"/>
            </a:solidFill>
            <a:round/>
            <a:headEnd type="triangle" w="lg" len="lg"/>
            <a:tailEnd type="triangle" w="lg" len="lg"/>
          </a:ln>
        </p:spPr>
        <p:txBody>
          <a:bodyPr/>
          <a:lstStyle/>
          <a:p>
            <a:endParaRPr lang="nb-NO"/>
          </a:p>
        </p:txBody>
      </p:sp>
      <p:sp>
        <p:nvSpPr>
          <p:cNvPr id="67594" name="Line 10"/>
          <p:cNvSpPr>
            <a:spLocks noChangeShapeType="1"/>
          </p:cNvSpPr>
          <p:nvPr/>
        </p:nvSpPr>
        <p:spPr bwMode="auto">
          <a:xfrm flipH="1" flipV="1">
            <a:off x="2895600" y="4032250"/>
            <a:ext cx="685800" cy="0"/>
          </a:xfrm>
          <a:prstGeom prst="line">
            <a:avLst/>
          </a:prstGeom>
          <a:noFill/>
          <a:ln w="44450">
            <a:solidFill>
              <a:schemeClr val="accent1"/>
            </a:solidFill>
            <a:round/>
            <a:headEnd type="triangle" w="lg" len="lg"/>
            <a:tailEnd type="triangle" w="lg" len="lg"/>
          </a:ln>
        </p:spPr>
        <p:txBody>
          <a:bodyPr/>
          <a:lstStyle/>
          <a:p>
            <a:endParaRPr lang="nb-NO"/>
          </a:p>
        </p:txBody>
      </p:sp>
      <p:sp>
        <p:nvSpPr>
          <p:cNvPr id="67595" name="Line 11"/>
          <p:cNvSpPr>
            <a:spLocks noChangeShapeType="1"/>
          </p:cNvSpPr>
          <p:nvPr/>
        </p:nvSpPr>
        <p:spPr bwMode="auto">
          <a:xfrm flipH="1" flipV="1">
            <a:off x="5791200" y="4032250"/>
            <a:ext cx="685800" cy="0"/>
          </a:xfrm>
          <a:prstGeom prst="line">
            <a:avLst/>
          </a:prstGeom>
          <a:noFill/>
          <a:ln w="44450">
            <a:solidFill>
              <a:schemeClr val="accent1"/>
            </a:solidFill>
            <a:round/>
            <a:headEnd type="triangle" w="lg" len="lg"/>
            <a:tailEnd type="triangle" w="lg" len="lg"/>
          </a:ln>
        </p:spPr>
        <p:txBody>
          <a:bodyPr/>
          <a:lstStyle/>
          <a:p>
            <a:endParaRPr lang="nb-NO"/>
          </a:p>
        </p:txBody>
      </p:sp>
      <p:sp>
        <p:nvSpPr>
          <p:cNvPr id="67596" name="Line 12"/>
          <p:cNvSpPr>
            <a:spLocks noChangeShapeType="1"/>
          </p:cNvSpPr>
          <p:nvPr/>
        </p:nvSpPr>
        <p:spPr bwMode="auto">
          <a:xfrm flipV="1">
            <a:off x="4648200" y="4946650"/>
            <a:ext cx="3175" cy="685800"/>
          </a:xfrm>
          <a:prstGeom prst="line">
            <a:avLst/>
          </a:prstGeom>
          <a:noFill/>
          <a:ln w="44450">
            <a:solidFill>
              <a:schemeClr val="accent1"/>
            </a:solidFill>
            <a:round/>
            <a:headEnd type="triangle" w="lg" len="lg"/>
            <a:tailEnd type="triangle" w="lg" len="lg"/>
          </a:ln>
        </p:spPr>
        <p:txBody>
          <a:bodyPr/>
          <a:lstStyle/>
          <a:p>
            <a:endParaRPr lang="nb-NO"/>
          </a:p>
        </p:txBody>
      </p:sp>
      <p:sp>
        <p:nvSpPr>
          <p:cNvPr id="67597" name="Line 13"/>
          <p:cNvSpPr>
            <a:spLocks noChangeShapeType="1"/>
          </p:cNvSpPr>
          <p:nvPr/>
        </p:nvSpPr>
        <p:spPr bwMode="auto">
          <a:xfrm>
            <a:off x="1752600" y="4946650"/>
            <a:ext cx="1905000" cy="990600"/>
          </a:xfrm>
          <a:prstGeom prst="line">
            <a:avLst/>
          </a:prstGeom>
          <a:noFill/>
          <a:ln w="44450">
            <a:solidFill>
              <a:schemeClr val="accent1"/>
            </a:solidFill>
            <a:round/>
            <a:headEnd type="triangle" w="lg" len="lg"/>
            <a:tailEnd type="triangle" w="lg" len="lg"/>
          </a:ln>
        </p:spPr>
        <p:txBody>
          <a:bodyPr/>
          <a:lstStyle/>
          <a:p>
            <a:endParaRPr lang="nb-NO"/>
          </a:p>
        </p:txBody>
      </p:sp>
      <p:sp>
        <p:nvSpPr>
          <p:cNvPr id="67598" name="Line 14"/>
          <p:cNvSpPr>
            <a:spLocks noChangeShapeType="1"/>
          </p:cNvSpPr>
          <p:nvPr/>
        </p:nvSpPr>
        <p:spPr bwMode="auto">
          <a:xfrm flipV="1">
            <a:off x="5715000" y="4946650"/>
            <a:ext cx="1905000" cy="914400"/>
          </a:xfrm>
          <a:prstGeom prst="line">
            <a:avLst/>
          </a:prstGeom>
          <a:noFill/>
          <a:ln w="44450">
            <a:solidFill>
              <a:schemeClr val="accent1"/>
            </a:solidFill>
            <a:round/>
            <a:headEnd type="triangle" w="lg" len="lg"/>
            <a:tailEnd type="triangle" w="lg" len="lg"/>
          </a:ln>
        </p:spPr>
        <p:txBody>
          <a:bodyPr/>
          <a:lstStyle/>
          <a:p>
            <a:endParaRPr lang="nb-NO"/>
          </a:p>
        </p:txBody>
      </p:sp>
      <p:sp>
        <p:nvSpPr>
          <p:cNvPr id="67599" name="Text Box 15"/>
          <p:cNvSpPr txBox="1">
            <a:spLocks noChangeArrowheads="1"/>
          </p:cNvSpPr>
          <p:nvPr/>
        </p:nvSpPr>
        <p:spPr bwMode="auto">
          <a:xfrm>
            <a:off x="2700338" y="2636838"/>
            <a:ext cx="1495425" cy="366712"/>
          </a:xfrm>
          <a:prstGeom prst="rect">
            <a:avLst/>
          </a:prstGeom>
          <a:noFill/>
          <a:ln w="44450">
            <a:noFill/>
            <a:miter lim="800000"/>
            <a:headEnd type="none" w="lg" len="lg"/>
            <a:tailEnd type="none" w="lg" len="lg"/>
          </a:ln>
        </p:spPr>
        <p:txBody>
          <a:bodyPr wrap="none">
            <a:spAutoFit/>
          </a:bodyPr>
          <a:lstStyle/>
          <a:p>
            <a:r>
              <a:rPr lang="en-US">
                <a:solidFill>
                  <a:schemeClr val="accent1"/>
                </a:solidFill>
                <a:latin typeface="Calibri" pitchFamily="34" charset="0"/>
              </a:rPr>
              <a:t>DDI - Lifecycle</a:t>
            </a:r>
          </a:p>
        </p:txBody>
      </p:sp>
      <p:sp>
        <p:nvSpPr>
          <p:cNvPr id="2" name="Text Box 15"/>
          <p:cNvSpPr txBox="1">
            <a:spLocks noChangeArrowheads="1"/>
          </p:cNvSpPr>
          <p:nvPr/>
        </p:nvSpPr>
        <p:spPr bwMode="auto">
          <a:xfrm>
            <a:off x="2627313" y="4933950"/>
            <a:ext cx="1495425" cy="366713"/>
          </a:xfrm>
          <a:prstGeom prst="rect">
            <a:avLst/>
          </a:prstGeom>
          <a:noFill/>
          <a:ln w="44450">
            <a:noFill/>
            <a:miter lim="800000"/>
            <a:headEnd type="none" w="lg" len="lg"/>
            <a:tailEnd type="none" w="lg" len="lg"/>
          </a:ln>
        </p:spPr>
        <p:txBody>
          <a:bodyPr wrap="none">
            <a:spAutoFit/>
          </a:bodyPr>
          <a:lstStyle/>
          <a:p>
            <a:r>
              <a:rPr lang="en-US">
                <a:solidFill>
                  <a:schemeClr val="accent1"/>
                </a:solidFill>
                <a:latin typeface="Calibri" pitchFamily="34" charset="0"/>
              </a:rPr>
              <a:t>DDI - Lifecycle</a:t>
            </a:r>
          </a:p>
        </p:txBody>
      </p:sp>
      <p:sp>
        <p:nvSpPr>
          <p:cNvPr id="3" name="Text Box 15"/>
          <p:cNvSpPr txBox="1">
            <a:spLocks noChangeArrowheads="1"/>
          </p:cNvSpPr>
          <p:nvPr/>
        </p:nvSpPr>
        <p:spPr bwMode="auto">
          <a:xfrm>
            <a:off x="5237163" y="2636838"/>
            <a:ext cx="1495425" cy="366712"/>
          </a:xfrm>
          <a:prstGeom prst="rect">
            <a:avLst/>
          </a:prstGeom>
          <a:noFill/>
          <a:ln w="44450">
            <a:noFill/>
            <a:miter lim="800000"/>
            <a:headEnd type="none" w="lg" len="lg"/>
            <a:tailEnd type="none" w="lg" len="lg"/>
          </a:ln>
        </p:spPr>
        <p:txBody>
          <a:bodyPr wrap="none">
            <a:spAutoFit/>
          </a:bodyPr>
          <a:lstStyle/>
          <a:p>
            <a:r>
              <a:rPr lang="en-US">
                <a:solidFill>
                  <a:schemeClr val="accent1"/>
                </a:solidFill>
                <a:latin typeface="Calibri" pitchFamily="34" charset="0"/>
              </a:rPr>
              <a:t>DDI - Lifecycle</a:t>
            </a:r>
          </a:p>
        </p:txBody>
      </p:sp>
      <p:sp>
        <p:nvSpPr>
          <p:cNvPr id="4" name="Text Box 15"/>
          <p:cNvSpPr txBox="1">
            <a:spLocks noChangeArrowheads="1"/>
          </p:cNvSpPr>
          <p:nvPr/>
        </p:nvSpPr>
        <p:spPr bwMode="auto">
          <a:xfrm>
            <a:off x="5381625" y="4933950"/>
            <a:ext cx="1495425" cy="366713"/>
          </a:xfrm>
          <a:prstGeom prst="rect">
            <a:avLst/>
          </a:prstGeom>
          <a:noFill/>
          <a:ln w="44450">
            <a:noFill/>
            <a:miter lim="800000"/>
            <a:headEnd type="none" w="lg" len="lg"/>
            <a:tailEnd type="none" w="lg" len="lg"/>
          </a:ln>
        </p:spPr>
        <p:txBody>
          <a:bodyPr wrap="none">
            <a:spAutoFit/>
          </a:bodyPr>
          <a:lstStyle/>
          <a:p>
            <a:r>
              <a:rPr lang="en-US">
                <a:solidFill>
                  <a:schemeClr val="accent1"/>
                </a:solidFill>
                <a:latin typeface="Calibri" pitchFamily="34" charset="0"/>
              </a:rPr>
              <a:t>DDI - Lifecycle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759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759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759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759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759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759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759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759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7599"/>
                                        </p:tgtEl>
                                        <p:attrNameLst>
                                          <p:attrName>style.visibility</p:attrName>
                                        </p:attrNameLst>
                                      </p:cBhvr>
                                      <p:to>
                                        <p:strVal val="visible"/>
                                      </p:to>
                                    </p:set>
                                    <p:anim calcmode="lin" valueType="num">
                                      <p:cBhvr additive="base">
                                        <p:cTn id="25" dur="500" fill="hold"/>
                                        <p:tgtEl>
                                          <p:spTgt spid="67599"/>
                                        </p:tgtEl>
                                        <p:attrNameLst>
                                          <p:attrName>ppt_x</p:attrName>
                                        </p:attrNameLst>
                                      </p:cBhvr>
                                      <p:tavLst>
                                        <p:tav tm="0">
                                          <p:val>
                                            <p:strVal val="#ppt_x"/>
                                          </p:val>
                                        </p:tav>
                                        <p:tav tm="100000">
                                          <p:val>
                                            <p:strVal val="#ppt_x"/>
                                          </p:val>
                                        </p:tav>
                                      </p:tavLst>
                                    </p:anim>
                                    <p:anim calcmode="lin" valueType="num">
                                      <p:cBhvr additive="base">
                                        <p:cTn id="26" dur="500" fill="hold"/>
                                        <p:tgtEl>
                                          <p:spTgt spid="6759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 calcmode="lin" valueType="num">
                                      <p:cBhvr additive="base">
                                        <p:cTn id="31" dur="500" fill="hold"/>
                                        <p:tgtEl>
                                          <p:spTgt spid="2"/>
                                        </p:tgtEl>
                                        <p:attrNameLst>
                                          <p:attrName>ppt_x</p:attrName>
                                        </p:attrNameLst>
                                      </p:cBhvr>
                                      <p:tavLst>
                                        <p:tav tm="0">
                                          <p:val>
                                            <p:strVal val="#ppt_x"/>
                                          </p:val>
                                        </p:tav>
                                        <p:tav tm="100000">
                                          <p:val>
                                            <p:strVal val="#ppt_x"/>
                                          </p:val>
                                        </p:tav>
                                      </p:tavLst>
                                    </p:anim>
                                    <p:anim calcmode="lin" valueType="num">
                                      <p:cBhvr additive="base">
                                        <p:cTn id="3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gtEl>
                                        <p:attrNameLst>
                                          <p:attrName>style.visibility</p:attrName>
                                        </p:attrNameLst>
                                      </p:cBhvr>
                                      <p:to>
                                        <p:strVal val="visible"/>
                                      </p:to>
                                    </p:set>
                                    <p:anim calcmode="lin" valueType="num">
                                      <p:cBhvr additive="base">
                                        <p:cTn id="37" dur="500" fill="hold"/>
                                        <p:tgtEl>
                                          <p:spTgt spid="3"/>
                                        </p:tgtEl>
                                        <p:attrNameLst>
                                          <p:attrName>ppt_x</p:attrName>
                                        </p:attrNameLst>
                                      </p:cBhvr>
                                      <p:tavLst>
                                        <p:tav tm="0">
                                          <p:val>
                                            <p:strVal val="#ppt_x"/>
                                          </p:val>
                                        </p:tav>
                                        <p:tav tm="100000">
                                          <p:val>
                                            <p:strVal val="#ppt_x"/>
                                          </p:val>
                                        </p:tav>
                                      </p:tavLst>
                                    </p:anim>
                                    <p:anim calcmode="lin" valueType="num">
                                      <p:cBhvr additive="base">
                                        <p:cTn id="3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 calcmode="lin" valueType="num">
                                      <p:cBhvr additive="base">
                                        <p:cTn id="43" dur="500" fill="hold"/>
                                        <p:tgtEl>
                                          <p:spTgt spid="4"/>
                                        </p:tgtEl>
                                        <p:attrNameLst>
                                          <p:attrName>ppt_x</p:attrName>
                                        </p:attrNameLst>
                                      </p:cBhvr>
                                      <p:tavLst>
                                        <p:tav tm="0">
                                          <p:val>
                                            <p:strVal val="#ppt_x"/>
                                          </p:val>
                                        </p:tav>
                                        <p:tav tm="100000">
                                          <p:val>
                                            <p:strVal val="#ppt_x"/>
                                          </p:val>
                                        </p:tav>
                                      </p:tavLst>
                                    </p:anim>
                                    <p:anim calcmode="lin" valueType="num">
                                      <p:cBhvr additive="base">
                                        <p:cTn id="4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91" grpId="0" animBg="1"/>
      <p:bldP spid="67592" grpId="0" animBg="1"/>
      <p:bldP spid="67593" grpId="0" animBg="1"/>
      <p:bldP spid="67594" grpId="0" animBg="1"/>
      <p:bldP spid="67595" grpId="0" animBg="1"/>
      <p:bldP spid="67596" grpId="0" animBg="1"/>
      <p:bldP spid="67597" grpId="0" animBg="1"/>
      <p:bldP spid="67598" grpId="0" animBg="1"/>
      <p:bldP spid="67599" grpId="0"/>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4"/>
          <p:cNvSpPr txBox="1">
            <a:spLocks noChangeArrowheads="1"/>
          </p:cNvSpPr>
          <p:nvPr/>
        </p:nvSpPr>
        <p:spPr bwMode="auto">
          <a:xfrm>
            <a:off x="323850" y="955675"/>
            <a:ext cx="8567738" cy="457200"/>
          </a:xfrm>
          <a:prstGeom prst="rect">
            <a:avLst/>
          </a:prstGeom>
          <a:noFill/>
          <a:ln w="9525">
            <a:noFill/>
            <a:miter lim="800000"/>
            <a:headEnd/>
            <a:tailEnd/>
          </a:ln>
        </p:spPr>
        <p:txBody>
          <a:bodyPr wrap="none">
            <a:spAutoFit/>
          </a:bodyPr>
          <a:lstStyle/>
          <a:p>
            <a:r>
              <a:rPr lang="nb-NO" sz="2400">
                <a:latin typeface="Verdana" pitchFamily="34" charset="0"/>
              </a:rPr>
              <a:t>The education variables in the European Social Survey</a:t>
            </a:r>
          </a:p>
        </p:txBody>
      </p:sp>
      <p:sp>
        <p:nvSpPr>
          <p:cNvPr id="24578" name="TextBox 2"/>
          <p:cNvSpPr txBox="1">
            <a:spLocks noChangeArrowheads="1"/>
          </p:cNvSpPr>
          <p:nvPr/>
        </p:nvSpPr>
        <p:spPr bwMode="auto">
          <a:xfrm flipH="1">
            <a:off x="684213" y="1906588"/>
            <a:ext cx="7272337" cy="4524375"/>
          </a:xfrm>
          <a:prstGeom prst="rect">
            <a:avLst/>
          </a:prstGeom>
          <a:noFill/>
          <a:ln w="9525">
            <a:noFill/>
            <a:miter lim="800000"/>
            <a:headEnd/>
            <a:tailEnd/>
          </a:ln>
        </p:spPr>
        <p:txBody>
          <a:bodyPr>
            <a:spAutoFit/>
          </a:bodyPr>
          <a:lstStyle/>
          <a:p>
            <a:r>
              <a:rPr lang="nb-NO">
                <a:latin typeface="Verdana" pitchFamily="34" charset="0"/>
              </a:rPr>
              <a:t>The European Social Survey is an academic driven multi country cross-sectional survey fielded every second year since 2002.</a:t>
            </a:r>
          </a:p>
          <a:p>
            <a:r>
              <a:rPr lang="nb-NO">
                <a:latin typeface="Verdana" pitchFamily="34" charset="0"/>
              </a:rPr>
              <a:t>	- Focus on attitude and behaviour change</a:t>
            </a:r>
          </a:p>
          <a:p>
            <a:r>
              <a:rPr lang="nb-NO">
                <a:latin typeface="Verdana" pitchFamily="34" charset="0"/>
              </a:rPr>
              <a:t>	- Rigorous standards in methodology</a:t>
            </a:r>
          </a:p>
          <a:p>
            <a:endParaRPr lang="nb-NO">
              <a:latin typeface="Verdana" pitchFamily="34" charset="0"/>
            </a:endParaRPr>
          </a:p>
          <a:p>
            <a:r>
              <a:rPr lang="nb-NO">
                <a:latin typeface="Verdana" pitchFamily="34" charset="0"/>
              </a:rPr>
              <a:t>Questions on educational attainment included from the start.</a:t>
            </a:r>
          </a:p>
          <a:p>
            <a:endParaRPr lang="nb-NO">
              <a:latin typeface="Verdana" pitchFamily="34" charset="0"/>
            </a:endParaRPr>
          </a:p>
          <a:p>
            <a:pPr marL="742950" lvl="1" indent="-285750">
              <a:buFont typeface="Arial" charset="0"/>
              <a:buChar char="•"/>
            </a:pPr>
            <a:r>
              <a:rPr lang="nb-NO">
                <a:latin typeface="Verdana" pitchFamily="34" charset="0"/>
              </a:rPr>
              <a:t>Target harmonised measure, EDULVL.</a:t>
            </a:r>
          </a:p>
          <a:p>
            <a:pPr marL="742950" lvl="1" indent="-285750">
              <a:buFont typeface="Arial" charset="0"/>
              <a:buChar char="•"/>
            </a:pPr>
            <a:endParaRPr lang="nb-NO">
              <a:latin typeface="Verdana" pitchFamily="34" charset="0"/>
            </a:endParaRPr>
          </a:p>
          <a:p>
            <a:pPr marL="742950" lvl="1" indent="-285750">
              <a:buFont typeface="Arial" charset="0"/>
              <a:buChar char="•"/>
            </a:pPr>
            <a:r>
              <a:rPr lang="nb-NO">
                <a:latin typeface="Verdana" pitchFamily="34" charset="0"/>
              </a:rPr>
              <a:t>Standard for classification of categories, ISCED – 97</a:t>
            </a:r>
          </a:p>
          <a:p>
            <a:pPr marL="742950" lvl="1" indent="-285750">
              <a:buFont typeface="Arial" charset="0"/>
              <a:buChar char="•"/>
            </a:pPr>
            <a:endParaRPr lang="nb-NO">
              <a:latin typeface="Verdana" pitchFamily="34" charset="0"/>
            </a:endParaRPr>
          </a:p>
          <a:p>
            <a:pPr marL="742950" lvl="1" indent="-285750">
              <a:buFont typeface="Arial" charset="0"/>
              <a:buChar char="•"/>
            </a:pPr>
            <a:r>
              <a:rPr lang="nb-NO">
                <a:latin typeface="Verdana" pitchFamily="34" charset="0"/>
              </a:rPr>
              <a:t>Target variable had 7 categories (ISCED levels)</a:t>
            </a:r>
          </a:p>
          <a:p>
            <a:pPr marL="742950" lvl="1" indent="-285750">
              <a:buFont typeface="Arial" charset="0"/>
              <a:buChar char="•"/>
            </a:pPr>
            <a:endParaRPr lang="nb-NO">
              <a:latin typeface="Verdana" pitchFamily="34" charset="0"/>
            </a:endParaRPr>
          </a:p>
          <a:p>
            <a:pPr marL="742950" lvl="1" indent="-285750">
              <a:buFont typeface="Arial" charset="0"/>
              <a:buChar char="•"/>
            </a:pPr>
            <a:r>
              <a:rPr lang="nb-NO">
                <a:latin typeface="Verdana" pitchFamily="34" charset="0"/>
              </a:rPr>
              <a:t>Based on country- specific source variables</a:t>
            </a:r>
          </a:p>
          <a:p>
            <a:endParaRPr lang="en-GB">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Box 3"/>
          <p:cNvSpPr txBox="1">
            <a:spLocks noChangeArrowheads="1"/>
          </p:cNvSpPr>
          <p:nvPr/>
        </p:nvSpPr>
        <p:spPr bwMode="auto">
          <a:xfrm>
            <a:off x="1403350" y="885825"/>
            <a:ext cx="5435600" cy="461963"/>
          </a:xfrm>
          <a:prstGeom prst="rect">
            <a:avLst/>
          </a:prstGeom>
          <a:noFill/>
          <a:ln w="9525">
            <a:noFill/>
            <a:miter lim="800000"/>
            <a:headEnd/>
            <a:tailEnd/>
          </a:ln>
        </p:spPr>
        <p:txBody>
          <a:bodyPr wrap="none">
            <a:spAutoFit/>
          </a:bodyPr>
          <a:lstStyle/>
          <a:p>
            <a:r>
              <a:rPr lang="nb-NO" sz="2400">
                <a:latin typeface="Verdana" pitchFamily="34" charset="0"/>
              </a:rPr>
              <a:t>Critique and quality enhancement</a:t>
            </a:r>
            <a:endParaRPr lang="en-GB" sz="2400">
              <a:latin typeface="Verdana" pitchFamily="34" charset="0"/>
            </a:endParaRPr>
          </a:p>
        </p:txBody>
      </p:sp>
      <p:sp>
        <p:nvSpPr>
          <p:cNvPr id="5" name="TextBox 4"/>
          <p:cNvSpPr txBox="1"/>
          <p:nvPr/>
        </p:nvSpPr>
        <p:spPr>
          <a:xfrm>
            <a:off x="1187450" y="1700213"/>
            <a:ext cx="7345363" cy="3970337"/>
          </a:xfrm>
          <a:prstGeom prst="rect">
            <a:avLst/>
          </a:prstGeom>
          <a:noFill/>
        </p:spPr>
        <p:txBody>
          <a:bodyPr>
            <a:spAutoFit/>
          </a:bodyPr>
          <a:lstStyle/>
          <a:p>
            <a:pPr>
              <a:defRPr/>
            </a:pPr>
            <a:r>
              <a:rPr lang="nb-NO" dirty="0">
                <a:latin typeface="Verdana" pitchFamily="34" charset="0"/>
                <a:ea typeface="Verdana" pitchFamily="34" charset="0"/>
                <a:cs typeface="Verdana" pitchFamily="34" charset="0"/>
              </a:rPr>
              <a:t>Critique against the education measures in the ESS:</a:t>
            </a:r>
          </a:p>
          <a:p>
            <a:pPr>
              <a:defRPr/>
            </a:pPr>
            <a:endParaRPr lang="nb-NO" dirty="0">
              <a:latin typeface="Verdana" pitchFamily="34" charset="0"/>
              <a:ea typeface="Verdana" pitchFamily="34" charset="0"/>
              <a:cs typeface="Verdana" pitchFamily="34" charset="0"/>
            </a:endParaRPr>
          </a:p>
          <a:p>
            <a:pPr marL="285750" indent="-285750">
              <a:buFont typeface="Arial" pitchFamily="34" charset="0"/>
              <a:buChar char="•"/>
              <a:defRPr/>
            </a:pPr>
            <a:r>
              <a:rPr lang="en-GB" dirty="0">
                <a:latin typeface="Verdana" pitchFamily="34" charset="0"/>
                <a:ea typeface="Verdana" pitchFamily="34" charset="0"/>
                <a:cs typeface="Verdana" pitchFamily="34" charset="0"/>
              </a:rPr>
              <a:t>Source variable reference to construct</a:t>
            </a:r>
          </a:p>
          <a:p>
            <a:pPr>
              <a:defRPr/>
            </a:pPr>
            <a:endParaRPr lang="en-GB" dirty="0">
              <a:latin typeface="Verdana" pitchFamily="34" charset="0"/>
              <a:ea typeface="Verdana" pitchFamily="34" charset="0"/>
              <a:cs typeface="Verdana" pitchFamily="34" charset="0"/>
            </a:endParaRPr>
          </a:p>
          <a:p>
            <a:pPr marL="285750" indent="-285750">
              <a:buFont typeface="Arial" pitchFamily="34" charset="0"/>
              <a:buChar char="•"/>
              <a:defRPr/>
            </a:pPr>
            <a:r>
              <a:rPr lang="en-GB" dirty="0">
                <a:latin typeface="Verdana" pitchFamily="34" charset="0"/>
                <a:ea typeface="Verdana" pitchFamily="34" charset="0"/>
                <a:cs typeface="Verdana" pitchFamily="34" charset="0"/>
              </a:rPr>
              <a:t>Misclassification compared </a:t>
            </a:r>
            <a:r>
              <a:rPr lang="en-GB" dirty="0">
                <a:latin typeface="Verdana" pitchFamily="34" charset="0"/>
                <a:ea typeface="Verdana" pitchFamily="34" charset="0"/>
                <a:cs typeface="Verdana" pitchFamily="34" charset="0"/>
              </a:rPr>
              <a:t>to official </a:t>
            </a:r>
            <a:r>
              <a:rPr lang="en-GB" dirty="0">
                <a:latin typeface="Verdana" pitchFamily="34" charset="0"/>
                <a:ea typeface="Verdana" pitchFamily="34" charset="0"/>
                <a:cs typeface="Verdana" pitchFamily="34" charset="0"/>
              </a:rPr>
              <a:t>mappings</a:t>
            </a:r>
          </a:p>
          <a:p>
            <a:pPr>
              <a:defRPr/>
            </a:pPr>
            <a:r>
              <a:rPr lang="en-GB" dirty="0">
                <a:latin typeface="Verdana" pitchFamily="34" charset="0"/>
                <a:ea typeface="Verdana" pitchFamily="34" charset="0"/>
                <a:cs typeface="Verdana" pitchFamily="34" charset="0"/>
              </a:rPr>
              <a:t> </a:t>
            </a:r>
            <a:endParaRPr lang="en-GB" dirty="0">
              <a:latin typeface="Verdana" pitchFamily="34" charset="0"/>
              <a:ea typeface="Verdana" pitchFamily="34" charset="0"/>
              <a:cs typeface="Verdana" pitchFamily="34" charset="0"/>
            </a:endParaRPr>
          </a:p>
          <a:p>
            <a:pPr marL="285750" indent="-285750">
              <a:buFont typeface="Arial" pitchFamily="34" charset="0"/>
              <a:buChar char="•"/>
              <a:defRPr/>
            </a:pPr>
            <a:r>
              <a:rPr lang="en-GB" dirty="0">
                <a:latin typeface="Verdana" pitchFamily="34" charset="0"/>
                <a:ea typeface="Verdana" pitchFamily="34" charset="0"/>
                <a:cs typeface="Verdana" pitchFamily="34" charset="0"/>
              </a:rPr>
              <a:t>Inconsistencies </a:t>
            </a:r>
            <a:r>
              <a:rPr lang="en-GB" dirty="0">
                <a:latin typeface="Verdana" pitchFamily="34" charset="0"/>
                <a:ea typeface="Verdana" pitchFamily="34" charset="0"/>
                <a:cs typeface="Verdana" pitchFamily="34" charset="0"/>
              </a:rPr>
              <a:t>in application of ISCED criteria in </a:t>
            </a:r>
            <a:r>
              <a:rPr lang="en-GB" dirty="0">
                <a:latin typeface="Verdana" pitchFamily="34" charset="0"/>
                <a:ea typeface="Verdana" pitchFamily="34" charset="0"/>
                <a:cs typeface="Verdana" pitchFamily="34" charset="0"/>
              </a:rPr>
              <a:t>mappings</a:t>
            </a:r>
          </a:p>
          <a:p>
            <a:pPr>
              <a:defRPr/>
            </a:pPr>
            <a:endParaRPr lang="en-GB" dirty="0">
              <a:latin typeface="Verdana" pitchFamily="34" charset="0"/>
              <a:ea typeface="Verdana" pitchFamily="34" charset="0"/>
              <a:cs typeface="Verdana" pitchFamily="34" charset="0"/>
            </a:endParaRPr>
          </a:p>
          <a:p>
            <a:pPr marL="285750" indent="-285750">
              <a:buFont typeface="Arial" pitchFamily="34" charset="0"/>
              <a:buChar char="•"/>
              <a:defRPr/>
            </a:pPr>
            <a:r>
              <a:rPr lang="en-GB" dirty="0">
                <a:latin typeface="Verdana" pitchFamily="34" charset="0"/>
                <a:ea typeface="Verdana" pitchFamily="34" charset="0"/>
                <a:cs typeface="Verdana" pitchFamily="34" charset="0"/>
              </a:rPr>
              <a:t>Some </a:t>
            </a:r>
            <a:r>
              <a:rPr lang="en-GB" dirty="0">
                <a:latin typeface="Verdana" pitchFamily="34" charset="0"/>
                <a:ea typeface="Verdana" pitchFamily="34" charset="0"/>
                <a:cs typeface="Verdana" pitchFamily="34" charset="0"/>
              </a:rPr>
              <a:t>country-specific variables are not detailed enough to cover the 7 ISCED </a:t>
            </a:r>
            <a:r>
              <a:rPr lang="en-GB" dirty="0">
                <a:latin typeface="Verdana" pitchFamily="34" charset="0"/>
                <a:ea typeface="Verdana" pitchFamily="34" charset="0"/>
                <a:cs typeface="Verdana" pitchFamily="34" charset="0"/>
              </a:rPr>
              <a:t>levels</a:t>
            </a:r>
          </a:p>
          <a:p>
            <a:pPr>
              <a:defRPr/>
            </a:pPr>
            <a:endParaRPr lang="en-GB" dirty="0">
              <a:latin typeface="Verdana" pitchFamily="34" charset="0"/>
              <a:ea typeface="Verdana" pitchFamily="34" charset="0"/>
              <a:cs typeface="Verdana" pitchFamily="34" charset="0"/>
            </a:endParaRPr>
          </a:p>
          <a:p>
            <a:pPr marL="285750" indent="-285750">
              <a:buFont typeface="Arial" pitchFamily="34" charset="0"/>
              <a:buChar char="•"/>
              <a:defRPr/>
            </a:pPr>
            <a:r>
              <a:rPr lang="en-GB" dirty="0">
                <a:latin typeface="Verdana" pitchFamily="34" charset="0"/>
                <a:ea typeface="Verdana" pitchFamily="34" charset="0"/>
                <a:cs typeface="Verdana" pitchFamily="34" charset="0"/>
              </a:rPr>
              <a:t> </a:t>
            </a:r>
            <a:r>
              <a:rPr lang="en-GB" dirty="0">
                <a:latin typeface="Verdana" pitchFamily="34" charset="0"/>
                <a:ea typeface="Verdana" pitchFamily="34" charset="0"/>
                <a:cs typeface="Verdana" pitchFamily="34" charset="0"/>
              </a:rPr>
              <a:t>ISCED </a:t>
            </a:r>
            <a:r>
              <a:rPr lang="en-GB" dirty="0">
                <a:latin typeface="Verdana" pitchFamily="34" charset="0"/>
                <a:ea typeface="Verdana" pitchFamily="34" charset="0"/>
                <a:cs typeface="Verdana" pitchFamily="34" charset="0"/>
              </a:rPr>
              <a:t>levels </a:t>
            </a:r>
            <a:r>
              <a:rPr lang="en-GB" dirty="0">
                <a:latin typeface="Verdana" pitchFamily="34" charset="0"/>
                <a:ea typeface="Verdana" pitchFamily="34" charset="0"/>
                <a:cs typeface="Verdana" pitchFamily="34" charset="0"/>
              </a:rPr>
              <a:t>too crude coding frame for educational attainment.</a:t>
            </a:r>
          </a:p>
          <a:p>
            <a:pPr>
              <a:defRPr/>
            </a:pPr>
            <a:endParaRPr lang="en-GB" dirty="0">
              <a:latin typeface="Verdana" pitchFamily="34" charset="0"/>
              <a:ea typeface="Verdana" pitchFamily="34" charset="0"/>
              <a:cs typeface="Verdana" pitchFamily="34" charset="0"/>
            </a:endParaRPr>
          </a:p>
        </p:txBody>
      </p:sp>
      <p:sp>
        <p:nvSpPr>
          <p:cNvPr id="26627" name="TextBox 5"/>
          <p:cNvSpPr txBox="1">
            <a:spLocks noChangeArrowheads="1"/>
          </p:cNvSpPr>
          <p:nvPr/>
        </p:nvSpPr>
        <p:spPr bwMode="auto">
          <a:xfrm>
            <a:off x="900113" y="5876925"/>
            <a:ext cx="8061325" cy="646113"/>
          </a:xfrm>
          <a:prstGeom prst="rect">
            <a:avLst/>
          </a:prstGeom>
          <a:noFill/>
          <a:ln w="9525">
            <a:noFill/>
            <a:miter lim="800000"/>
            <a:headEnd/>
            <a:tailEnd/>
          </a:ln>
        </p:spPr>
        <p:txBody>
          <a:bodyPr wrap="none">
            <a:spAutoFit/>
          </a:bodyPr>
          <a:lstStyle/>
          <a:p>
            <a:r>
              <a:rPr lang="nb-NO">
                <a:latin typeface="Verdana" pitchFamily="34" charset="0"/>
              </a:rPr>
              <a:t>As a response of this critique, a Quality Enhancement meeting was </a:t>
            </a:r>
          </a:p>
          <a:p>
            <a:r>
              <a:rPr lang="nb-NO">
                <a:latin typeface="Verdana" pitchFamily="34" charset="0"/>
              </a:rPr>
              <a:t>held in Mannheim in 2009  </a:t>
            </a:r>
            <a:endParaRPr lang="en-GB">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0825" y="1484313"/>
            <a:ext cx="8947150" cy="5078412"/>
          </a:xfrm>
          <a:prstGeom prst="rect">
            <a:avLst/>
          </a:prstGeom>
          <a:noFill/>
        </p:spPr>
        <p:txBody>
          <a:bodyPr wrap="none">
            <a:spAutoFit/>
          </a:bodyPr>
          <a:lstStyle/>
          <a:p>
            <a:pPr marL="285750" indent="-285750">
              <a:buFont typeface="Wingdings" pitchFamily="2" charset="2"/>
              <a:buChar char="§"/>
              <a:defRPr/>
            </a:pPr>
            <a:r>
              <a:rPr lang="en-GB" dirty="0">
                <a:latin typeface="Verdana" pitchFamily="34" charset="0"/>
                <a:ea typeface="Verdana" pitchFamily="34" charset="0"/>
                <a:cs typeface="Verdana" pitchFamily="34" charset="0"/>
              </a:rPr>
              <a:t>To </a:t>
            </a:r>
            <a:r>
              <a:rPr lang="en-GB" dirty="0">
                <a:latin typeface="Verdana" pitchFamily="34" charset="0"/>
                <a:ea typeface="Verdana" pitchFamily="34" charset="0"/>
                <a:cs typeface="Verdana" pitchFamily="34" charset="0"/>
              </a:rPr>
              <a:t>implement a new, detailed, ISED based target measure. </a:t>
            </a:r>
            <a:endParaRPr lang="en-GB" dirty="0">
              <a:latin typeface="Verdana" pitchFamily="34" charset="0"/>
              <a:ea typeface="Verdana" pitchFamily="34" charset="0"/>
              <a:cs typeface="Verdana" pitchFamily="34" charset="0"/>
            </a:endParaRPr>
          </a:p>
          <a:p>
            <a:pPr>
              <a:defRPr/>
            </a:pPr>
            <a:r>
              <a:rPr lang="en-GB" dirty="0">
                <a:latin typeface="Verdana" pitchFamily="34" charset="0"/>
                <a:ea typeface="Verdana" pitchFamily="34" charset="0"/>
                <a:cs typeface="Verdana" pitchFamily="34" charset="0"/>
              </a:rPr>
              <a:t>    Ensure that the same concept is covered in all participating countries. </a:t>
            </a:r>
          </a:p>
          <a:p>
            <a:pPr>
              <a:defRPr/>
            </a:pPr>
            <a:r>
              <a:rPr lang="en-GB" dirty="0">
                <a:latin typeface="Verdana" pitchFamily="34" charset="0"/>
                <a:ea typeface="Verdana" pitchFamily="34" charset="0"/>
                <a:cs typeface="Verdana" pitchFamily="34" charset="0"/>
              </a:rPr>
              <a:t>    Bridging </a:t>
            </a:r>
            <a:r>
              <a:rPr lang="en-GB" dirty="0">
                <a:latin typeface="Verdana" pitchFamily="34" charset="0"/>
                <a:ea typeface="Verdana" pitchFamily="34" charset="0"/>
                <a:cs typeface="Verdana" pitchFamily="34" charset="0"/>
              </a:rPr>
              <a:t>specifications </a:t>
            </a:r>
            <a:r>
              <a:rPr lang="en-GB" dirty="0">
                <a:latin typeface="Verdana" pitchFamily="34" charset="0"/>
                <a:ea typeface="Verdana" pitchFamily="34" charset="0"/>
                <a:cs typeface="Verdana" pitchFamily="34" charset="0"/>
              </a:rPr>
              <a:t>should </a:t>
            </a:r>
            <a:r>
              <a:rPr lang="en-GB" dirty="0">
                <a:latin typeface="Verdana" pitchFamily="34" charset="0"/>
                <a:ea typeface="Verdana" pitchFamily="34" charset="0"/>
                <a:cs typeface="Verdana" pitchFamily="34" charset="0"/>
              </a:rPr>
              <a:t>be produced and made available </a:t>
            </a:r>
            <a:endParaRPr lang="en-GB" dirty="0">
              <a:latin typeface="Verdana" pitchFamily="34" charset="0"/>
              <a:ea typeface="Verdana" pitchFamily="34" charset="0"/>
              <a:cs typeface="Verdana" pitchFamily="34" charset="0"/>
            </a:endParaRPr>
          </a:p>
          <a:p>
            <a:pPr>
              <a:defRPr/>
            </a:pPr>
            <a:r>
              <a:rPr lang="en-GB" dirty="0">
                <a:latin typeface="Verdana" pitchFamily="34" charset="0"/>
                <a:ea typeface="Verdana" pitchFamily="34" charset="0"/>
                <a:cs typeface="Verdana" pitchFamily="34" charset="0"/>
              </a:rPr>
              <a:t> </a:t>
            </a:r>
            <a:r>
              <a:rPr lang="en-GB" dirty="0">
                <a:latin typeface="Verdana" pitchFamily="34" charset="0"/>
                <a:ea typeface="Verdana" pitchFamily="34" charset="0"/>
                <a:cs typeface="Verdana" pitchFamily="34" charset="0"/>
              </a:rPr>
              <a:t>   for </a:t>
            </a:r>
            <a:r>
              <a:rPr lang="en-GB" dirty="0">
                <a:latin typeface="Verdana" pitchFamily="34" charset="0"/>
                <a:ea typeface="Verdana" pitchFamily="34" charset="0"/>
                <a:cs typeface="Verdana" pitchFamily="34" charset="0"/>
              </a:rPr>
              <a:t>the national </a:t>
            </a:r>
            <a:r>
              <a:rPr lang="en-GB" dirty="0">
                <a:latin typeface="Verdana" pitchFamily="34" charset="0"/>
                <a:ea typeface="Verdana" pitchFamily="34" charset="0"/>
                <a:cs typeface="Verdana" pitchFamily="34" charset="0"/>
              </a:rPr>
              <a:t>teams</a:t>
            </a:r>
          </a:p>
          <a:p>
            <a:pPr>
              <a:defRPr/>
            </a:pPr>
            <a:endParaRPr lang="nb-NO" dirty="0">
              <a:latin typeface="Verdana" pitchFamily="34" charset="0"/>
              <a:ea typeface="Verdana" pitchFamily="34" charset="0"/>
              <a:cs typeface="Verdana" pitchFamily="34" charset="0"/>
            </a:endParaRPr>
          </a:p>
          <a:p>
            <a:pPr marL="285750" indent="-285750">
              <a:buFont typeface="Wingdings" pitchFamily="2" charset="2"/>
              <a:buChar char="§"/>
              <a:defRPr/>
            </a:pPr>
            <a:r>
              <a:rPr lang="en-GB" dirty="0">
                <a:latin typeface="Verdana" pitchFamily="34" charset="0"/>
                <a:ea typeface="Verdana" pitchFamily="34" charset="0"/>
                <a:cs typeface="Verdana" pitchFamily="34" charset="0"/>
              </a:rPr>
              <a:t>U</a:t>
            </a:r>
            <a:r>
              <a:rPr lang="en-GB" dirty="0">
                <a:latin typeface="Verdana" pitchFamily="34" charset="0"/>
                <a:ea typeface="Verdana" pitchFamily="34" charset="0"/>
                <a:cs typeface="Verdana" pitchFamily="34" charset="0"/>
              </a:rPr>
              <a:t>pgrade </a:t>
            </a:r>
            <a:r>
              <a:rPr lang="en-GB" dirty="0">
                <a:latin typeface="Verdana" pitchFamily="34" charset="0"/>
                <a:ea typeface="Verdana" pitchFamily="34" charset="0"/>
                <a:cs typeface="Verdana" pitchFamily="34" charset="0"/>
              </a:rPr>
              <a:t>the old 7 category EDULVL variables </a:t>
            </a:r>
            <a:r>
              <a:rPr lang="en-GB" dirty="0">
                <a:latin typeface="Verdana" pitchFamily="34" charset="0"/>
                <a:ea typeface="Verdana" pitchFamily="34" charset="0"/>
                <a:cs typeface="Verdana" pitchFamily="34" charset="0"/>
              </a:rPr>
              <a:t>by </a:t>
            </a:r>
            <a:r>
              <a:rPr lang="en-GB" dirty="0">
                <a:latin typeface="Verdana" pitchFamily="34" charset="0"/>
                <a:ea typeface="Verdana" pitchFamily="34" charset="0"/>
                <a:cs typeface="Verdana" pitchFamily="34" charset="0"/>
              </a:rPr>
              <a:t>producing a 5 category </a:t>
            </a:r>
            <a:endParaRPr lang="en-GB" dirty="0">
              <a:latin typeface="Verdana" pitchFamily="34" charset="0"/>
              <a:ea typeface="Verdana" pitchFamily="34" charset="0"/>
              <a:cs typeface="Verdana" pitchFamily="34" charset="0"/>
            </a:endParaRPr>
          </a:p>
          <a:p>
            <a:pPr>
              <a:defRPr/>
            </a:pPr>
            <a:r>
              <a:rPr lang="en-GB" dirty="0">
                <a:latin typeface="Verdana" pitchFamily="34" charset="0"/>
                <a:ea typeface="Verdana" pitchFamily="34" charset="0"/>
                <a:cs typeface="Verdana" pitchFamily="34" charset="0"/>
              </a:rPr>
              <a:t> </a:t>
            </a:r>
            <a:r>
              <a:rPr lang="en-GB" dirty="0">
                <a:latin typeface="Verdana" pitchFamily="34" charset="0"/>
                <a:ea typeface="Verdana" pitchFamily="34" charset="0"/>
                <a:cs typeface="Verdana" pitchFamily="34" charset="0"/>
              </a:rPr>
              <a:t>   measure on </a:t>
            </a:r>
            <a:r>
              <a:rPr lang="en-GB" dirty="0">
                <a:latin typeface="Verdana" pitchFamily="34" charset="0"/>
                <a:ea typeface="Verdana" pitchFamily="34" charset="0"/>
                <a:cs typeface="Verdana" pitchFamily="34" charset="0"/>
              </a:rPr>
              <a:t>the basis of the country-specific variables where </a:t>
            </a:r>
            <a:r>
              <a:rPr lang="en-GB" dirty="0">
                <a:latin typeface="Verdana" pitchFamily="34" charset="0"/>
                <a:ea typeface="Verdana" pitchFamily="34" charset="0"/>
                <a:cs typeface="Verdana" pitchFamily="34" charset="0"/>
              </a:rPr>
              <a:t>possible</a:t>
            </a:r>
          </a:p>
          <a:p>
            <a:pPr>
              <a:defRPr/>
            </a:pPr>
            <a:endParaRPr lang="en-GB" dirty="0">
              <a:latin typeface="Verdana" pitchFamily="34" charset="0"/>
              <a:ea typeface="Verdana" pitchFamily="34" charset="0"/>
              <a:cs typeface="Verdana" pitchFamily="34" charset="0"/>
            </a:endParaRPr>
          </a:p>
          <a:p>
            <a:pPr marL="285750" indent="-285750">
              <a:buFont typeface="Wingdings" pitchFamily="2" charset="2"/>
              <a:buChar char="§"/>
              <a:defRPr/>
            </a:pPr>
            <a:r>
              <a:rPr lang="nb-NO" dirty="0">
                <a:latin typeface="Verdana" pitchFamily="34" charset="0"/>
                <a:ea typeface="Verdana" pitchFamily="34" charset="0"/>
                <a:cs typeface="Verdana" pitchFamily="34" charset="0"/>
              </a:rPr>
              <a:t>To </a:t>
            </a:r>
            <a:r>
              <a:rPr lang="en-GB" dirty="0">
                <a:latin typeface="Verdana" pitchFamily="34" charset="0"/>
                <a:ea typeface="Verdana" pitchFamily="34" charset="0"/>
                <a:cs typeface="Verdana" pitchFamily="34" charset="0"/>
              </a:rPr>
              <a:t>introduce an alternative 7 category harmonised measure with </a:t>
            </a:r>
          </a:p>
          <a:p>
            <a:pPr>
              <a:defRPr/>
            </a:pPr>
            <a:r>
              <a:rPr lang="en-GB" dirty="0">
                <a:latin typeface="Verdana" pitchFamily="34" charset="0"/>
                <a:ea typeface="Verdana" pitchFamily="34" charset="0"/>
                <a:cs typeface="Verdana" pitchFamily="34" charset="0"/>
              </a:rPr>
              <a:t>    greater analytical value than the old EDULVL variable. </a:t>
            </a:r>
          </a:p>
          <a:p>
            <a:pPr>
              <a:defRPr/>
            </a:pPr>
            <a:r>
              <a:rPr lang="en-GB" dirty="0">
                <a:latin typeface="Verdana" pitchFamily="34" charset="0"/>
                <a:ea typeface="Verdana" pitchFamily="34" charset="0"/>
                <a:cs typeface="Verdana" pitchFamily="34" charset="0"/>
              </a:rPr>
              <a:t>    </a:t>
            </a:r>
            <a:r>
              <a:rPr lang="en-GB" dirty="0" err="1">
                <a:latin typeface="Verdana" pitchFamily="34" charset="0"/>
                <a:ea typeface="Verdana" pitchFamily="34" charset="0"/>
                <a:cs typeface="Verdana" pitchFamily="34" charset="0"/>
              </a:rPr>
              <a:t>Silke</a:t>
            </a:r>
            <a:r>
              <a:rPr lang="en-GB" dirty="0">
                <a:latin typeface="Verdana" pitchFamily="34" charset="0"/>
                <a:ea typeface="Verdana" pitchFamily="34" charset="0"/>
                <a:cs typeface="Verdana" pitchFamily="34" charset="0"/>
              </a:rPr>
              <a:t> </a:t>
            </a:r>
            <a:r>
              <a:rPr lang="en-GB" dirty="0">
                <a:latin typeface="Verdana" pitchFamily="34" charset="0"/>
                <a:ea typeface="Verdana" pitchFamily="34" charset="0"/>
                <a:cs typeface="Verdana" pitchFamily="34" charset="0"/>
              </a:rPr>
              <a:t>Schneider’s </a:t>
            </a:r>
            <a:r>
              <a:rPr lang="en-GB" dirty="0">
                <a:latin typeface="Verdana" pitchFamily="34" charset="0"/>
                <a:ea typeface="Verdana" pitchFamily="34" charset="0"/>
                <a:cs typeface="Verdana" pitchFamily="34" charset="0"/>
              </a:rPr>
              <a:t>ES-ISCED, European Survey version of ISCED </a:t>
            </a:r>
          </a:p>
          <a:p>
            <a:pPr>
              <a:defRPr/>
            </a:pPr>
            <a:r>
              <a:rPr lang="en-GB" dirty="0">
                <a:latin typeface="Verdana" pitchFamily="34" charset="0"/>
                <a:ea typeface="Verdana" pitchFamily="34" charset="0"/>
                <a:cs typeface="Verdana" pitchFamily="34" charset="0"/>
              </a:rPr>
              <a:t>    was chosen</a:t>
            </a:r>
          </a:p>
          <a:p>
            <a:pPr>
              <a:defRPr/>
            </a:pPr>
            <a:r>
              <a:rPr lang="en-GB" dirty="0">
                <a:latin typeface="Verdana" pitchFamily="34" charset="0"/>
                <a:ea typeface="Verdana" pitchFamily="34" charset="0"/>
                <a:cs typeface="Verdana" pitchFamily="34" charset="0"/>
              </a:rPr>
              <a:t> </a:t>
            </a:r>
            <a:endParaRPr lang="en-GB" dirty="0">
              <a:latin typeface="Verdana" pitchFamily="34" charset="0"/>
              <a:ea typeface="Verdana" pitchFamily="34" charset="0"/>
              <a:cs typeface="Verdana" pitchFamily="34" charset="0"/>
            </a:endParaRPr>
          </a:p>
          <a:p>
            <a:pPr marL="285750" indent="-285750">
              <a:buFont typeface="Arial" pitchFamily="34" charset="0"/>
              <a:buChar char="•"/>
              <a:defRPr/>
            </a:pPr>
            <a:endParaRPr lang="en-GB" dirty="0">
              <a:latin typeface="Verdana" pitchFamily="34" charset="0"/>
              <a:ea typeface="Verdana" pitchFamily="34" charset="0"/>
              <a:cs typeface="Verdana" pitchFamily="34" charset="0"/>
            </a:endParaRPr>
          </a:p>
          <a:p>
            <a:pPr>
              <a:defRPr/>
            </a:pPr>
            <a:endParaRPr lang="nb-NO" dirty="0">
              <a:latin typeface="Verdana" pitchFamily="34" charset="0"/>
              <a:ea typeface="Verdana" pitchFamily="34" charset="0"/>
              <a:cs typeface="Verdana" pitchFamily="34" charset="0"/>
            </a:endParaRPr>
          </a:p>
          <a:p>
            <a:pPr>
              <a:defRPr/>
            </a:pPr>
            <a:endParaRPr lang="en-GB" dirty="0">
              <a:latin typeface="Verdana" pitchFamily="34" charset="0"/>
              <a:ea typeface="Verdana" pitchFamily="34" charset="0"/>
              <a:cs typeface="Verdana" pitchFamily="34" charset="0"/>
            </a:endParaRPr>
          </a:p>
          <a:p>
            <a:pPr>
              <a:defRPr/>
            </a:pPr>
            <a:endParaRPr lang="en-GB" dirty="0">
              <a:latin typeface="Verdana" pitchFamily="34" charset="0"/>
              <a:ea typeface="Verdana" pitchFamily="34" charset="0"/>
              <a:cs typeface="Verdana" pitchFamily="34" charset="0"/>
            </a:endParaRPr>
          </a:p>
          <a:p>
            <a:pPr>
              <a:defRPr/>
            </a:pPr>
            <a:endParaRPr lang="en-GB" dirty="0">
              <a:latin typeface="Verdana" pitchFamily="34" charset="0"/>
              <a:ea typeface="Verdana" pitchFamily="34" charset="0"/>
              <a:cs typeface="Verdana" pitchFamily="34" charset="0"/>
            </a:endParaRPr>
          </a:p>
        </p:txBody>
      </p:sp>
      <p:sp>
        <p:nvSpPr>
          <p:cNvPr id="27650" name="TextBox 3"/>
          <p:cNvSpPr txBox="1">
            <a:spLocks noChangeArrowheads="1"/>
          </p:cNvSpPr>
          <p:nvPr/>
        </p:nvSpPr>
        <p:spPr bwMode="auto">
          <a:xfrm>
            <a:off x="250825" y="620713"/>
            <a:ext cx="10726738" cy="461962"/>
          </a:xfrm>
          <a:prstGeom prst="rect">
            <a:avLst/>
          </a:prstGeom>
          <a:noFill/>
          <a:ln w="9525">
            <a:noFill/>
            <a:miter lim="800000"/>
            <a:headEnd/>
            <a:tailEnd/>
          </a:ln>
        </p:spPr>
        <p:txBody>
          <a:bodyPr>
            <a:spAutoFit/>
          </a:bodyPr>
          <a:lstStyle/>
          <a:p>
            <a:r>
              <a:rPr lang="nb-NO" sz="2400">
                <a:latin typeface="Verdana" pitchFamily="34" charset="0"/>
              </a:rPr>
              <a:t>ESS Quality Enhancement Meeting recommendations</a:t>
            </a:r>
            <a:endParaRPr lang="en-GB" sz="2400">
              <a:latin typeface="Verdana" pitchFamily="34" charset="0"/>
            </a:endParaRPr>
          </a:p>
        </p:txBody>
      </p:sp>
      <p:sp>
        <p:nvSpPr>
          <p:cNvPr id="5" name="Rectangle 4"/>
          <p:cNvSpPr/>
          <p:nvPr/>
        </p:nvSpPr>
        <p:spPr>
          <a:xfrm>
            <a:off x="250825" y="3644900"/>
            <a:ext cx="8497888" cy="1439863"/>
          </a:xfrm>
          <a:prstGeom prst="rect">
            <a:avLst/>
          </a:prstGeom>
          <a:solidFill>
            <a:schemeClr val="accent1">
              <a:lumMod val="40000"/>
              <a:lumOff val="60000"/>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1211</TotalTime>
  <Words>2002</Words>
  <Application>Microsoft Office PowerPoint</Application>
  <PresentationFormat>On-screen Show (4:3)</PresentationFormat>
  <Paragraphs>274</Paragraphs>
  <Slides>18</Slides>
  <Notes>13</Notes>
  <HiddenSlides>0</HiddenSlides>
  <MMClips>0</MMClips>
  <ScaleCrop>false</ScaleCrop>
  <HeadingPairs>
    <vt:vector size="6" baseType="variant">
      <vt:variant>
        <vt:lpstr>Brukte skrifter</vt:lpstr>
      </vt:variant>
      <vt:variant>
        <vt:i4>4</vt:i4>
      </vt:variant>
      <vt:variant>
        <vt:lpstr>Utformingsmal</vt:lpstr>
      </vt:variant>
      <vt:variant>
        <vt:i4>1</vt:i4>
      </vt:variant>
      <vt:variant>
        <vt:lpstr>Lysbildetitler</vt:lpstr>
      </vt:variant>
      <vt:variant>
        <vt:i4>18</vt:i4>
      </vt:variant>
    </vt:vector>
  </HeadingPairs>
  <TitlesOfParts>
    <vt:vector size="23" baseType="lpstr">
      <vt:lpstr>Arial</vt:lpstr>
      <vt:lpstr>Calibri</vt:lpstr>
      <vt:lpstr>Verdana</vt:lpstr>
      <vt:lpstr>Wingdings</vt:lpstr>
      <vt:lpstr>Office Theme</vt:lpstr>
      <vt:lpstr>Lysbilde 1</vt:lpstr>
      <vt:lpstr>Lysbilde 2</vt:lpstr>
      <vt:lpstr>What is DDI - the Data Documentation Initiative?</vt:lpstr>
      <vt:lpstr>Lysbilde 4</vt:lpstr>
      <vt:lpstr>Lysbilde 5</vt:lpstr>
      <vt:lpstr>Lysbilde 6</vt:lpstr>
      <vt:lpstr>Lysbilde 7</vt:lpstr>
      <vt:lpstr>Lysbilde 8</vt:lpstr>
      <vt:lpstr>Lysbilde 9</vt:lpstr>
      <vt:lpstr>Lysbilde 10</vt:lpstr>
      <vt:lpstr>Lysbilde 11</vt:lpstr>
      <vt:lpstr>Lysbilde 12</vt:lpstr>
      <vt:lpstr>Lysbilde 13</vt:lpstr>
      <vt:lpstr>Lysbilde 14</vt:lpstr>
      <vt:lpstr>Lysbilde 15</vt:lpstr>
      <vt:lpstr>Lysbilde 16</vt:lpstr>
      <vt:lpstr>Lysbilde 17</vt:lpstr>
      <vt:lpstr>Lysbilde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Hilde</dc:creator>
  <cp:lastModifiedBy>ho</cp:lastModifiedBy>
  <cp:revision>92</cp:revision>
  <dcterms:created xsi:type="dcterms:W3CDTF">2011-07-10T04:26:14Z</dcterms:created>
  <dcterms:modified xsi:type="dcterms:W3CDTF">2011-08-08T08:26:00Z</dcterms:modified>
</cp:coreProperties>
</file>